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57" r:id="rId6"/>
    <p:sldId id="271" r:id="rId7"/>
    <p:sldId id="259" r:id="rId8"/>
    <p:sldId id="260" r:id="rId9"/>
    <p:sldId id="258" r:id="rId10"/>
    <p:sldId id="261" r:id="rId11"/>
    <p:sldId id="262" r:id="rId12"/>
    <p:sldId id="274" r:id="rId13"/>
    <p:sldId id="273" r:id="rId14"/>
    <p:sldId id="272" r:id="rId15"/>
    <p:sldId id="263" r:id="rId16"/>
    <p:sldId id="268" r:id="rId17"/>
    <p:sldId id="275" r:id="rId18"/>
    <p:sldId id="276" r:id="rId19"/>
    <p:sldId id="277" r:id="rId20"/>
    <p:sldId id="278" r:id="rId21"/>
    <p:sldId id="279" r:id="rId22"/>
    <p:sldId id="280" r:id="rId23"/>
    <p:sldId id="295" r:id="rId24"/>
    <p:sldId id="297" r:id="rId25"/>
    <p:sldId id="282" r:id="rId26"/>
    <p:sldId id="296" r:id="rId27"/>
    <p:sldId id="283" r:id="rId28"/>
    <p:sldId id="284" r:id="rId29"/>
    <p:sldId id="285" r:id="rId30"/>
    <p:sldId id="288" r:id="rId31"/>
    <p:sldId id="287" r:id="rId32"/>
    <p:sldId id="289" r:id="rId33"/>
    <p:sldId id="290" r:id="rId34"/>
    <p:sldId id="291" r:id="rId35"/>
    <p:sldId id="292" r:id="rId36"/>
    <p:sldId id="293" r:id="rId37"/>
    <p:sldId id="29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initials="P" lastIdx="10" clrIdx="0">
    <p:extLst>
      <p:ext uri="{19B8F6BF-5375-455C-9EA6-DF929625EA0E}">
        <p15:presenceInfo xmlns:p15="http://schemas.microsoft.com/office/powerpoint/2012/main" userId="S::Paul.Niblett@dhsc.gov.uk::9af76d8e-f91f-4252-b86e-e8f7310f9f68" providerId="AD"/>
      </p:ext>
    </p:extLst>
  </p:cmAuthor>
  <p:cmAuthor id="2" name="Hancock, Caroline" initials="HC" lastIdx="1" clrIdx="1">
    <p:extLst>
      <p:ext uri="{19B8F6BF-5375-455C-9EA6-DF929625EA0E}">
        <p15:presenceInfo xmlns:p15="http://schemas.microsoft.com/office/powerpoint/2012/main" userId="S::Caroline.Hancock@dhsc.gov.uk::d200622c-3f79-4ac7-9490-d1c84627e7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346"/>
    <a:srgbClr val="00A188"/>
    <a:srgbClr val="FFFBEB"/>
    <a:srgbClr val="D3C9E5"/>
    <a:srgbClr val="A892CB"/>
    <a:srgbClr val="7C5CB2"/>
    <a:srgbClr val="512698"/>
    <a:srgbClr val="616265"/>
    <a:srgbClr val="DF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9BE18-38FD-4A2E-A721-208988175C92}" v="14" dt="2023-01-16T16:17:21.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6" autoAdjust="0"/>
  </p:normalViewPr>
  <p:slideViewPr>
    <p:cSldViewPr snapToGrid="0">
      <p:cViewPr varScale="1">
        <p:scale>
          <a:sx n="121" d="100"/>
          <a:sy n="121" d="100"/>
        </p:scale>
        <p:origin x="720" y="1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9E37C-DD1A-4073-B30C-386131B90569}" type="datetimeFigureOut">
              <a:rPr lang="en-GB" smtClean="0"/>
              <a:t>08/03/2023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676B2-F24C-455B-A0FE-DDE7C0C01D95}" type="slidenum">
              <a:rPr lang="en-GB" smtClean="0"/>
              <a:t>‹#›</a:t>
            </a:fld>
            <a:endParaRPr lang="en-GB"/>
          </a:p>
        </p:txBody>
      </p:sp>
    </p:spTree>
    <p:extLst>
      <p:ext uri="{BB962C8B-B14F-4D97-AF65-F5344CB8AC3E}">
        <p14:creationId xmlns:p14="http://schemas.microsoft.com/office/powerpoint/2010/main" val="86896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1</a:t>
            </a:fld>
            <a:endParaRPr lang="en-GB"/>
          </a:p>
        </p:txBody>
      </p:sp>
    </p:spTree>
    <p:extLst>
      <p:ext uri="{BB962C8B-B14F-4D97-AF65-F5344CB8AC3E}">
        <p14:creationId xmlns:p14="http://schemas.microsoft.com/office/powerpoint/2010/main" val="4059955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by/Sub-heading style</a:t>
            </a:r>
            <a:endParaRPr lang="en-GB" dirty="0"/>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Published DD Month YYYY</a:t>
            </a:r>
          </a:p>
        </p:txBody>
      </p:sp>
      <p:pic>
        <p:nvPicPr>
          <p:cNvPr id="5" name="Picture 4">
            <a:extLst>
              <a:ext uri="{FF2B5EF4-FFF2-40B4-BE49-F238E27FC236}">
                <a16:creationId xmlns:a16="http://schemas.microsoft.com/office/drawing/2014/main" id="{873076E1-79A4-46B4-8E65-9C656DB742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40" y="543894"/>
            <a:ext cx="1628811" cy="1056324"/>
          </a:xfrm>
          <a:prstGeom prst="rect">
            <a:avLst/>
          </a:prstGeom>
          <a:solidFill>
            <a:schemeClr val="bg1"/>
          </a:solidFill>
        </p:spPr>
      </p:pic>
    </p:spTree>
    <p:extLst>
      <p:ext uri="{BB962C8B-B14F-4D97-AF65-F5344CB8AC3E}">
        <p14:creationId xmlns:p14="http://schemas.microsoft.com/office/powerpoint/2010/main" val="347968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CCBF63-BE77-47F7-BC2C-2060A83C7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A01495D-38F5-45F5-8260-AF9650168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47129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04CED-FCA3-43E9-B6F2-789E2D8FB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76896919-0EAE-4945-AFCE-CD010C690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93737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2908A-0CFB-4A42-876D-A00D9532E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AF3E44F-BB29-42BE-9059-C32004F90E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15214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DCAB3-0E0A-4629-AB94-975F98601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52B163B-D380-420A-B774-484E5F4A06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506402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06A44ADC-FBC0-4698-B0EC-1AD4A4060383}" type="slidenum">
              <a:rPr lang="en-GB" smtClean="0"/>
              <a:t>‹#›</a:t>
            </a:fld>
            <a:endParaRPr lang="en-GB" dirty="0"/>
          </a:p>
        </p:txBody>
      </p:sp>
    </p:spTree>
    <p:extLst>
      <p:ext uri="{BB962C8B-B14F-4D97-AF65-F5344CB8AC3E}">
        <p14:creationId xmlns:p14="http://schemas.microsoft.com/office/powerpoint/2010/main" val="45801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page">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6B6993FF-005E-4D25-A3C3-E79278D0D407}"/>
              </a:ext>
            </a:extLst>
          </p:cNvPr>
          <p:cNvSpPr/>
          <p:nvPr/>
        </p:nvSpPr>
        <p:spPr>
          <a:xfrm flipV="1">
            <a:off x="522515" y="2004602"/>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dirty="0">
              <a:solidFill>
                <a:srgbClr val="FFFFFF"/>
              </a:solidFill>
              <a:uFillTx/>
              <a:latin typeface="Arial"/>
            </a:endParaRPr>
          </a:p>
        </p:txBody>
      </p:sp>
      <p:pic>
        <p:nvPicPr>
          <p:cNvPr id="7" name="Picture 6">
            <a:extLst>
              <a:ext uri="{FF2B5EF4-FFF2-40B4-BE49-F238E27FC236}">
                <a16:creationId xmlns:a16="http://schemas.microsoft.com/office/drawing/2014/main" id="{3815279F-6C9F-4A37-B0A4-D9C967D104D1}"/>
              </a:ext>
            </a:extLst>
          </p:cNvPr>
          <p:cNvPicPr>
            <a:picLocks noChangeAspect="1"/>
          </p:cNvPicPr>
          <p:nvPr userDrawn="1"/>
        </p:nvPicPr>
        <p:blipFill>
          <a:blip r:embed="rId2"/>
          <a:stretch>
            <a:fillRect/>
          </a:stretch>
        </p:blipFill>
        <p:spPr>
          <a:xfrm>
            <a:off x="7784154" y="1258064"/>
            <a:ext cx="495300" cy="247650"/>
          </a:xfrm>
          <a:prstGeom prst="rect">
            <a:avLst/>
          </a:prstGeom>
        </p:spPr>
      </p:pic>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pic>
        <p:nvPicPr>
          <p:cNvPr id="11" name="Picture 10">
            <a:extLst>
              <a:ext uri="{FF2B5EF4-FFF2-40B4-BE49-F238E27FC236}">
                <a16:creationId xmlns:a16="http://schemas.microsoft.com/office/drawing/2014/main" id="{00BB0CF2-B423-4F3C-A587-D6AAC72112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Tree>
    <p:extLst>
      <p:ext uri="{BB962C8B-B14F-4D97-AF65-F5344CB8AC3E}">
        <p14:creationId xmlns:p14="http://schemas.microsoft.com/office/powerpoint/2010/main" val="20195615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HSC heading &amp; text">
    <p:bg>
      <p:bgPr>
        <a:solidFill>
          <a:srgbClr val="FFFBEB"/>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F5309773-F1F7-46DF-B2D1-D3B0BA48C821}"/>
              </a:ext>
            </a:extLst>
          </p:cNvPr>
          <p:cNvPicPr>
            <a:picLocks noChangeAspect="1"/>
          </p:cNvPicPr>
          <p:nvPr userDrawn="1"/>
        </p:nvPicPr>
        <p:blipFill>
          <a:blip r:embed="rId2"/>
          <a:srcRect l="957" b="50000"/>
          <a:stretch>
            <a:fillRect/>
          </a:stretch>
        </p:blipFill>
        <p:spPr>
          <a:xfrm>
            <a:off x="0" y="6186162"/>
            <a:ext cx="12191996" cy="671837"/>
          </a:xfrm>
          <a:prstGeom prst="rect">
            <a:avLst/>
          </a:prstGeom>
          <a:noFill/>
          <a:ln cap="flat">
            <a:noFill/>
          </a:ln>
        </p:spPr>
      </p:pic>
      <p:pic>
        <p:nvPicPr>
          <p:cNvPr id="13" name="Picture 12">
            <a:extLst>
              <a:ext uri="{FF2B5EF4-FFF2-40B4-BE49-F238E27FC236}">
                <a16:creationId xmlns:a16="http://schemas.microsoft.com/office/drawing/2014/main" id="{2568871E-FF3E-4012-859D-0775661AC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357905" y="1204840"/>
            <a:ext cx="11446166" cy="46522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357192" y="236857"/>
            <a:ext cx="11447465" cy="90487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4" name="Footer Placeholder 1">
            <a:extLst>
              <a:ext uri="{FF2B5EF4-FFF2-40B4-BE49-F238E27FC236}">
                <a16:creationId xmlns:a16="http://schemas.microsoft.com/office/drawing/2014/main" id="{30745C10-7CAF-443D-8946-45F86F7BDB4B}"/>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8077943-3D51-438C-8FB7-BEE503748A1B}" type="slidenum">
              <a:t>‹#›</a:t>
            </a:fld>
            <a:endParaRPr lang="en-GB" dirty="0"/>
          </a:p>
        </p:txBody>
      </p:sp>
    </p:spTree>
    <p:extLst>
      <p:ext uri="{BB962C8B-B14F-4D97-AF65-F5344CB8AC3E}">
        <p14:creationId xmlns:p14="http://schemas.microsoft.com/office/powerpoint/2010/main" val="217170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Section break">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593271" y="538836"/>
            <a:ext cx="11005453" cy="555124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1038474" y="2869816"/>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itchFamily="34"/>
                <a:cs typeface="Arial" pitchFamily="34"/>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1038474" y="3717520"/>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EFCB10D8-1D00-42AA-815B-0ECC5D75D7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8" name="Footer Placeholder 1">
            <a:extLst>
              <a:ext uri="{FF2B5EF4-FFF2-40B4-BE49-F238E27FC236}">
                <a16:creationId xmlns:a16="http://schemas.microsoft.com/office/drawing/2014/main" id="{7F49E0A3-A70B-409B-870E-309C59814DD8}"/>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9" name="Slide Number Placeholder 2">
            <a:extLst>
              <a:ext uri="{FF2B5EF4-FFF2-40B4-BE49-F238E27FC236}">
                <a16:creationId xmlns:a16="http://schemas.microsoft.com/office/drawing/2014/main" id="{1B6AEF92-7B8A-43C0-BC19-874A70820DAF}"/>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185579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HSC large text ">
    <p:bg>
      <p:bgPr>
        <a:solidFill>
          <a:srgbClr val="FFFBEB"/>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404905" y="432602"/>
            <a:ext cx="11416146" cy="542108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2B15A99-32D5-48D2-9AB1-A17973B7257B}" type="slidenum">
              <a:t>‹#›</a:t>
            </a:fld>
            <a:endParaRPr lang="en-GB"/>
          </a:p>
        </p:txBody>
      </p:sp>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Tree>
    <p:extLst>
      <p:ext uri="{BB962C8B-B14F-4D97-AF65-F5344CB8AC3E}">
        <p14:creationId xmlns:p14="http://schemas.microsoft.com/office/powerpoint/2010/main" val="4021490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8_Custom Layout">
    <p:bg>
      <p:bgPr>
        <a:solidFill>
          <a:srgbClr val="FFFB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C877D1-B81D-4713-B49F-70D1C1F64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522515" y="2093379"/>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1044573" y="2503490"/>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200" b="1" i="0" u="none" strike="noStrike" cap="none" spc="0" baseline="0">
                <a:solidFill>
                  <a:srgbClr val="000000"/>
                </a:solidFill>
                <a:uFillTx/>
                <a:latin typeface="Calibri"/>
              </a:defRPr>
            </a:lvl1pPr>
          </a:lstStyle>
          <a:p>
            <a:pPr lvl="0"/>
            <a:r>
              <a:rPr lang="en-US"/>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1044573" y="3662309"/>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US"/>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1044573" y="4821128"/>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0"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userDrawn="1"/>
        </p:nvPicPr>
        <p:blipFill>
          <a:blip r:embed="rId3"/>
          <a:stretch>
            <a:fillRect/>
          </a:stretch>
        </p:blipFill>
        <p:spPr>
          <a:xfrm>
            <a:off x="8291513" y="598951"/>
            <a:ext cx="1314306" cy="1227767"/>
          </a:xfrm>
          <a:prstGeom prst="rect">
            <a:avLst/>
          </a:prstGeom>
        </p:spPr>
      </p:pic>
    </p:spTree>
    <p:extLst>
      <p:ext uri="{BB962C8B-B14F-4D97-AF65-F5344CB8AC3E}">
        <p14:creationId xmlns:p14="http://schemas.microsoft.com/office/powerpoint/2010/main" val="1575986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pic>
        <p:nvPicPr>
          <p:cNvPr id="10" name="Picture 9">
            <a:extLst>
              <a:ext uri="{FF2B5EF4-FFF2-40B4-BE49-F238E27FC236}">
                <a16:creationId xmlns:a16="http://schemas.microsoft.com/office/drawing/2014/main" id="{1D3C58E4-84A1-4EE7-BED2-A7D78CB71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30554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20282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dirty="0"/>
              <a:t>Section heading</a:t>
            </a:r>
            <a:endParaRPr lang="en-GB" dirty="0"/>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Sub-heading</a:t>
            </a:r>
          </a:p>
        </p:txBody>
      </p:sp>
    </p:spTree>
    <p:extLst>
      <p:ext uri="{BB962C8B-B14F-4D97-AF65-F5344CB8AC3E}">
        <p14:creationId xmlns:p14="http://schemas.microsoft.com/office/powerpoint/2010/main" val="196778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dirty="0">
              <a:solidFill>
                <a:schemeClr val="tx1"/>
              </a:solidFill>
            </a:endParaRPr>
          </a:p>
        </p:txBody>
      </p:sp>
      <p:pic>
        <p:nvPicPr>
          <p:cNvPr id="8" name="Picture 7">
            <a:extLst>
              <a:ext uri="{FF2B5EF4-FFF2-40B4-BE49-F238E27FC236}">
                <a16:creationId xmlns:a16="http://schemas.microsoft.com/office/drawing/2014/main" id="{24271249-A6E6-4E1D-BF38-9B55039C06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117039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CB9B26A-6FAE-4CD8-BB5B-6DDE25F439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411315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38306-4959-4D7E-824A-5FCB2D385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11" name="Picture 10">
            <a:extLst>
              <a:ext uri="{FF2B5EF4-FFF2-40B4-BE49-F238E27FC236}">
                <a16:creationId xmlns:a16="http://schemas.microsoft.com/office/drawing/2014/main" id="{6BDEC63E-2A54-43A9-B167-8E8069CE00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77311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1958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6B4A-3069-4ED3-99CC-607B68B7B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6" name="Picture 5">
            <a:extLst>
              <a:ext uri="{FF2B5EF4-FFF2-40B4-BE49-F238E27FC236}">
                <a16:creationId xmlns:a16="http://schemas.microsoft.com/office/drawing/2014/main" id="{9ED1185A-5D30-4C4F-8D3F-9422ECD8D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11851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dirty="0"/>
          </a:p>
        </p:txBody>
      </p:sp>
    </p:spTree>
    <p:extLst>
      <p:ext uri="{BB962C8B-B14F-4D97-AF65-F5344CB8AC3E}">
        <p14:creationId xmlns:p14="http://schemas.microsoft.com/office/powerpoint/2010/main" val="2927442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HA-OHID@dhsc.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files.digital.nhs.uk/4A/67EB8D/Health%20Survey%20for%20England%2C%202021%20Methods.pdf" TargetMode="External"/><Relationship Id="rId2" Type="http://schemas.openxmlformats.org/officeDocument/2006/relationships/hyperlink" Target="https://digital.nhs.uk/data-and-information/publications/statistical/health-survey-for-england"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fingertips.phe.org.uk/profile/national-child-measurement-programme"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6.xml"/><Relationship Id="rId7" Type="http://schemas.openxmlformats.org/officeDocument/2006/relationships/slide" Target="slide29.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18.xml"/><Relationship Id="rId4" Type="http://schemas.openxmlformats.org/officeDocument/2006/relationships/slide" Target="slide13.xml"/></Relationships>
</file>

<file path=ppt/slides/_rels/slide5.xml.rels><?xml version="1.0" encoding="UTF-8" standalone="yes"?>
<Relationships xmlns="http://schemas.openxmlformats.org/package/2006/relationships"><Relationship Id="rId2" Type="http://schemas.openxmlformats.org/officeDocument/2006/relationships/hyperlink" Target="https://www.nice.org.uk/guidance/cg189/ifp/chapter/Obesity-and-being-overweigh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70E482-A125-4833-B712-67EC9E72E5F2}"/>
              </a:ext>
              <a:ext uri="{C183D7F6-B498-43B3-948B-1728B52AA6E4}">
                <adec:decorative xmlns:adec="http://schemas.microsoft.com/office/drawing/2017/decorative" val="1"/>
              </a:ext>
            </a:extLst>
          </p:cNvPr>
          <p:cNvSpPr>
            <a:spLocks noGrp="1"/>
          </p:cNvSpPr>
          <p:nvPr>
            <p:ph type="ctrTitle"/>
          </p:nvPr>
        </p:nvSpPr>
        <p:spPr/>
        <p:txBody>
          <a:bodyPr/>
          <a:lstStyle/>
          <a:p>
            <a:r>
              <a:rPr lang="en-GB" dirty="0"/>
              <a:t>Patterns and trends in adult obesity</a:t>
            </a:r>
          </a:p>
        </p:txBody>
      </p:sp>
      <p:sp>
        <p:nvSpPr>
          <p:cNvPr id="5" name="Subtitle 4">
            <a:extLst>
              <a:ext uri="{FF2B5EF4-FFF2-40B4-BE49-F238E27FC236}">
                <a16:creationId xmlns:a16="http://schemas.microsoft.com/office/drawing/2014/main" id="{F9E4C3DD-0C15-4059-95FA-4122D45E2BAB}"/>
              </a:ext>
            </a:extLst>
          </p:cNvPr>
          <p:cNvSpPr>
            <a:spLocks noGrp="1"/>
          </p:cNvSpPr>
          <p:nvPr>
            <p:ph type="subTitle" idx="1"/>
          </p:nvPr>
        </p:nvSpPr>
        <p:spPr/>
        <p:txBody>
          <a:bodyPr/>
          <a:lstStyle/>
          <a:p>
            <a:r>
              <a:rPr lang="en-GB" dirty="0"/>
              <a:t>A presentation of data on adult obesity in England</a:t>
            </a:r>
          </a:p>
        </p:txBody>
      </p:sp>
      <p:sp>
        <p:nvSpPr>
          <p:cNvPr id="7" name="Text Placeholder 2">
            <a:extLst>
              <a:ext uri="{FF2B5EF4-FFF2-40B4-BE49-F238E27FC236}">
                <a16:creationId xmlns:a16="http://schemas.microsoft.com/office/drawing/2014/main" id="{294C580A-5FB9-42C7-A253-FF9D91D95652}"/>
              </a:ext>
            </a:extLst>
          </p:cNvPr>
          <p:cNvSpPr>
            <a:spLocks noGrp="1"/>
          </p:cNvSpPr>
          <p:nvPr>
            <p:ph type="body" sz="quarter" idx="13"/>
          </p:nvPr>
        </p:nvSpPr>
        <p:spPr>
          <a:xfrm>
            <a:off x="930275" y="5671367"/>
            <a:ext cx="4057650" cy="286232"/>
          </a:xfrm>
        </p:spPr>
        <p:txBody>
          <a:bodyPr/>
          <a:lstStyle/>
          <a:p>
            <a:r>
              <a:rPr lang="en-GB" dirty="0"/>
              <a:t>Public Health Analysis Directorate</a:t>
            </a:r>
          </a:p>
        </p:txBody>
      </p:sp>
      <p:sp>
        <p:nvSpPr>
          <p:cNvPr id="8" name="TextBox 7">
            <a:extLst>
              <a:ext uri="{FF2B5EF4-FFF2-40B4-BE49-F238E27FC236}">
                <a16:creationId xmlns:a16="http://schemas.microsoft.com/office/drawing/2014/main" id="{7807D5C6-B67B-4870-8EB2-57BE744A5C03}"/>
              </a:ext>
            </a:extLst>
          </p:cNvPr>
          <p:cNvSpPr txBox="1"/>
          <p:nvPr/>
        </p:nvSpPr>
        <p:spPr>
          <a:xfrm>
            <a:off x="8453610" y="5833786"/>
            <a:ext cx="3050754" cy="369332"/>
          </a:xfrm>
          <a:prstGeom prst="rect">
            <a:avLst/>
          </a:prstGeom>
          <a:noFill/>
        </p:spPr>
        <p:txBody>
          <a:bodyPr wrap="square">
            <a:spAutoFit/>
          </a:bodyPr>
          <a:lstStyle/>
          <a:p>
            <a:pPr algn="r"/>
            <a:r>
              <a:rPr lang="en-GB" b="0" i="0" u="none" strike="noStrike" dirty="0">
                <a:solidFill>
                  <a:srgbClr val="000000"/>
                </a:solidFill>
                <a:effectLst/>
                <a:latin typeface="Arial" panose="020B0604020202020204" pitchFamily="34" charset="0"/>
                <a:hlinkClick r:id="rId3"/>
              </a:rPr>
              <a:t>PHA-OHID@dhsc.gov.uk</a:t>
            </a:r>
            <a:endParaRPr lang="en-GB" dirty="0"/>
          </a:p>
        </p:txBody>
      </p:sp>
    </p:spTree>
    <p:extLst>
      <p:ext uri="{BB962C8B-B14F-4D97-AF65-F5344CB8AC3E}">
        <p14:creationId xmlns:p14="http://schemas.microsoft.com/office/powerpoint/2010/main" val="317683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Prevalence of overweight and obesity by age: men</a:t>
            </a:r>
            <a:br>
              <a:rPr lang="en-GB" dirty="0"/>
            </a:br>
            <a:r>
              <a:rPr lang="en-GB" sz="2700" b="0" dirty="0"/>
              <a:t>Health Survey for England 2021*</a:t>
            </a:r>
            <a:endParaRPr lang="en-GB" b="0" dirty="0"/>
          </a:p>
        </p:txBody>
      </p:sp>
      <p:pic>
        <p:nvPicPr>
          <p:cNvPr id="6" name="Picture 5">
            <a:extLst>
              <a:ext uri="{FF2B5EF4-FFF2-40B4-BE49-F238E27FC236}">
                <a16:creationId xmlns:a16="http://schemas.microsoft.com/office/drawing/2014/main" id="{F59B3FB1-1A8F-492A-8BC9-5E330B6CE7F2}"/>
              </a:ext>
            </a:extLst>
          </p:cNvPr>
          <p:cNvPicPr>
            <a:picLocks noChangeAspect="1"/>
          </p:cNvPicPr>
          <p:nvPr/>
        </p:nvPicPr>
        <p:blipFill rotWithShape="1">
          <a:blip r:embed="rId2"/>
          <a:srcRect b="2687"/>
          <a:stretch/>
        </p:blipFill>
        <p:spPr>
          <a:xfrm>
            <a:off x="943982" y="1329484"/>
            <a:ext cx="9839695" cy="4561494"/>
          </a:xfrm>
          <a:prstGeom prst="rect">
            <a:avLst/>
          </a:prstGeom>
        </p:spPr>
      </p:pic>
      <p:sp>
        <p:nvSpPr>
          <p:cNvPr id="5" name="TextBox 4">
            <a:extLst>
              <a:ext uri="{FF2B5EF4-FFF2-40B4-BE49-F238E27FC236}">
                <a16:creationId xmlns:a16="http://schemas.microsoft.com/office/drawing/2014/main" id="{2E7B4AA3-938C-4CDB-99F4-7AED7A0F2953}"/>
              </a:ext>
            </a:extLst>
          </p:cNvPr>
          <p:cNvSpPr txBox="1"/>
          <p:nvPr/>
        </p:nvSpPr>
        <p:spPr>
          <a:xfrm>
            <a:off x="7906327" y="5974103"/>
            <a:ext cx="4176927" cy="307777"/>
          </a:xfrm>
          <a:prstGeom prst="rect">
            <a:avLst/>
          </a:prstGeom>
          <a:noFill/>
        </p:spPr>
        <p:txBody>
          <a:bodyPr wrap="square" rtlCol="0">
            <a:spAutoFit/>
          </a:bodyPr>
          <a:lstStyle/>
          <a:p>
            <a:pPr algn="r"/>
            <a:r>
              <a:rPr lang="en-GB" sz="1400" dirty="0"/>
              <a:t>*</a:t>
            </a:r>
            <a:r>
              <a:rPr lang="en-GB" sz="1400" dirty="0">
                <a:effectLst/>
                <a:latin typeface="Segoe UI" panose="020B0502040204020203" pitchFamily="34" charset="0"/>
              </a:rPr>
              <a:t>2021 data not comparable with previous years</a:t>
            </a:r>
            <a:endParaRPr lang="en-GB" sz="1400" dirty="0">
              <a:effectLst/>
              <a:latin typeface="Arial" panose="020B0604020202020204" pitchFamily="34" charset="0"/>
            </a:endParaRPr>
          </a:p>
        </p:txBody>
      </p:sp>
    </p:spTree>
    <p:extLst>
      <p:ext uri="{BB962C8B-B14F-4D97-AF65-F5344CB8AC3E}">
        <p14:creationId xmlns:p14="http://schemas.microsoft.com/office/powerpoint/2010/main" val="68242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Adult BMI status by sex</a:t>
            </a:r>
            <a:br>
              <a:rPr lang="en-GB" dirty="0"/>
            </a:br>
            <a:r>
              <a:rPr lang="en-GB" sz="2700" b="0" dirty="0"/>
              <a:t>Health Survey for England 2019* </a:t>
            </a:r>
            <a:endParaRPr lang="en-GB" b="0" dirty="0"/>
          </a:p>
        </p:txBody>
      </p:sp>
      <p:pic>
        <p:nvPicPr>
          <p:cNvPr id="8" name="Picture 7">
            <a:extLst>
              <a:ext uri="{FF2B5EF4-FFF2-40B4-BE49-F238E27FC236}">
                <a16:creationId xmlns:a16="http://schemas.microsoft.com/office/drawing/2014/main" id="{99F95F06-EF1F-440D-BDC2-0E4330F0853F}"/>
              </a:ext>
            </a:extLst>
          </p:cNvPr>
          <p:cNvPicPr>
            <a:picLocks noChangeAspect="1"/>
          </p:cNvPicPr>
          <p:nvPr/>
        </p:nvPicPr>
        <p:blipFill>
          <a:blip r:embed="rId2"/>
          <a:stretch>
            <a:fillRect/>
          </a:stretch>
        </p:blipFill>
        <p:spPr>
          <a:xfrm>
            <a:off x="1023891" y="1305893"/>
            <a:ext cx="10144218" cy="4991938"/>
          </a:xfrm>
          <a:prstGeom prst="rect">
            <a:avLst/>
          </a:prstGeom>
        </p:spPr>
      </p:pic>
      <p:sp>
        <p:nvSpPr>
          <p:cNvPr id="5" name="TextBox 4">
            <a:extLst>
              <a:ext uri="{FF2B5EF4-FFF2-40B4-BE49-F238E27FC236}">
                <a16:creationId xmlns:a16="http://schemas.microsoft.com/office/drawing/2014/main" id="{EAADB471-10FE-49A0-A1FB-7577EA4A5824}"/>
              </a:ext>
            </a:extLst>
          </p:cNvPr>
          <p:cNvSpPr txBox="1"/>
          <p:nvPr/>
        </p:nvSpPr>
        <p:spPr>
          <a:xfrm>
            <a:off x="7906327" y="5974103"/>
            <a:ext cx="4176927" cy="307777"/>
          </a:xfrm>
          <a:prstGeom prst="rect">
            <a:avLst/>
          </a:prstGeom>
          <a:noFill/>
        </p:spPr>
        <p:txBody>
          <a:bodyPr wrap="square" rtlCol="0">
            <a:spAutoFit/>
          </a:bodyPr>
          <a:lstStyle/>
          <a:p>
            <a:pPr algn="r"/>
            <a:r>
              <a:rPr lang="en-GB" sz="1400" dirty="0"/>
              <a:t>*</a:t>
            </a:r>
            <a:r>
              <a:rPr lang="en-GB" sz="1400" dirty="0">
                <a:effectLst/>
                <a:latin typeface="Segoe UI" panose="020B0502040204020203" pitchFamily="34" charset="0"/>
              </a:rPr>
              <a:t>2021 data not available</a:t>
            </a:r>
            <a:endParaRPr lang="en-GB" sz="1400" dirty="0">
              <a:effectLst/>
              <a:latin typeface="Arial" panose="020B0604020202020204" pitchFamily="34" charset="0"/>
            </a:endParaRPr>
          </a:p>
        </p:txBody>
      </p:sp>
    </p:spTree>
    <p:extLst>
      <p:ext uri="{BB962C8B-B14F-4D97-AF65-F5344CB8AC3E}">
        <p14:creationId xmlns:p14="http://schemas.microsoft.com/office/powerpoint/2010/main" val="295633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6CC0E3-5236-4BB8-AB14-BFC5A2D8DB6D}"/>
              </a:ext>
            </a:extLst>
          </p:cNvPr>
          <p:cNvPicPr>
            <a:picLocks noChangeAspect="1"/>
          </p:cNvPicPr>
          <p:nvPr/>
        </p:nvPicPr>
        <p:blipFill>
          <a:blip r:embed="rId2"/>
          <a:stretch>
            <a:fillRect/>
          </a:stretch>
        </p:blipFill>
        <p:spPr>
          <a:xfrm>
            <a:off x="609474" y="1397071"/>
            <a:ext cx="10698742" cy="4625849"/>
          </a:xfrm>
          <a:prstGeom prst="rect">
            <a:avLst/>
          </a:prstGeom>
        </p:spPr>
      </p:pic>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Adult BMI status by sex</a:t>
            </a:r>
            <a:br>
              <a:rPr lang="en-GB" dirty="0"/>
            </a:br>
            <a:r>
              <a:rPr lang="en-GB" sz="2700" b="0" dirty="0"/>
              <a:t>Health Survey for England 2019*</a:t>
            </a:r>
            <a:endParaRPr lang="en-GB" b="0" dirty="0"/>
          </a:p>
        </p:txBody>
      </p:sp>
      <p:sp>
        <p:nvSpPr>
          <p:cNvPr id="3" name="TextBox 2">
            <a:extLst>
              <a:ext uri="{FF2B5EF4-FFF2-40B4-BE49-F238E27FC236}">
                <a16:creationId xmlns:a16="http://schemas.microsoft.com/office/drawing/2014/main" id="{ABC40FD0-101A-4D8C-96B7-72E625CEEAC1}"/>
              </a:ext>
            </a:extLst>
          </p:cNvPr>
          <p:cNvSpPr txBox="1"/>
          <p:nvPr/>
        </p:nvSpPr>
        <p:spPr>
          <a:xfrm>
            <a:off x="251520" y="1212718"/>
            <a:ext cx="3744416" cy="369332"/>
          </a:xfrm>
          <a:prstGeom prst="rect">
            <a:avLst/>
          </a:prstGeom>
          <a:noFill/>
        </p:spPr>
        <p:txBody>
          <a:bodyPr wrap="square" rtlCol="0">
            <a:spAutoFit/>
          </a:bodyPr>
          <a:lstStyle/>
          <a:p>
            <a:r>
              <a:rPr lang="en-GB" b="1" dirty="0">
                <a:solidFill>
                  <a:srgbClr val="98002E"/>
                </a:solidFill>
              </a:rPr>
              <a:t>Women</a:t>
            </a:r>
          </a:p>
        </p:txBody>
      </p:sp>
      <p:sp>
        <p:nvSpPr>
          <p:cNvPr id="4" name="TextBox 3">
            <a:extLst>
              <a:ext uri="{FF2B5EF4-FFF2-40B4-BE49-F238E27FC236}">
                <a16:creationId xmlns:a16="http://schemas.microsoft.com/office/drawing/2014/main" id="{D3D4A285-BA13-4ED5-B467-60FDA6BC07B0}"/>
              </a:ext>
            </a:extLst>
          </p:cNvPr>
          <p:cNvSpPr txBox="1"/>
          <p:nvPr/>
        </p:nvSpPr>
        <p:spPr>
          <a:xfrm>
            <a:off x="251520" y="3772504"/>
            <a:ext cx="3456384" cy="369332"/>
          </a:xfrm>
          <a:prstGeom prst="rect">
            <a:avLst/>
          </a:prstGeom>
          <a:noFill/>
        </p:spPr>
        <p:txBody>
          <a:bodyPr wrap="square" rtlCol="0">
            <a:spAutoFit/>
          </a:bodyPr>
          <a:lstStyle/>
          <a:p>
            <a:r>
              <a:rPr lang="en-GB" b="1" dirty="0">
                <a:solidFill>
                  <a:srgbClr val="00AE9E"/>
                </a:solidFill>
              </a:rPr>
              <a:t>Men</a:t>
            </a:r>
          </a:p>
        </p:txBody>
      </p:sp>
      <p:sp>
        <p:nvSpPr>
          <p:cNvPr id="5" name="Right Brace 4">
            <a:extLst>
              <a:ext uri="{FF2B5EF4-FFF2-40B4-BE49-F238E27FC236}">
                <a16:creationId xmlns:a16="http://schemas.microsoft.com/office/drawing/2014/main" id="{C8141B5E-341D-4D25-93D1-3B8CAE6DA4F7}"/>
              </a:ext>
            </a:extLst>
          </p:cNvPr>
          <p:cNvSpPr/>
          <p:nvPr/>
        </p:nvSpPr>
        <p:spPr>
          <a:xfrm rot="16200000">
            <a:off x="9486319" y="-43122"/>
            <a:ext cx="218646" cy="29766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TextBox 5">
            <a:extLst>
              <a:ext uri="{FF2B5EF4-FFF2-40B4-BE49-F238E27FC236}">
                <a16:creationId xmlns:a16="http://schemas.microsoft.com/office/drawing/2014/main" id="{3894622A-3362-4872-9F04-1CA6F060E549}"/>
              </a:ext>
            </a:extLst>
          </p:cNvPr>
          <p:cNvSpPr txBox="1"/>
          <p:nvPr/>
        </p:nvSpPr>
        <p:spPr>
          <a:xfrm>
            <a:off x="8107328" y="1061015"/>
            <a:ext cx="3059832" cy="274854"/>
          </a:xfrm>
          <a:prstGeom prst="rect">
            <a:avLst/>
          </a:prstGeom>
          <a:solidFill>
            <a:schemeClr val="bg1"/>
          </a:solidFill>
        </p:spPr>
        <p:txBody>
          <a:bodyPr wrap="square" rtlCol="0">
            <a:spAutoFit/>
          </a:bodyPr>
          <a:lstStyle/>
          <a:p>
            <a:pPr algn="ctr"/>
            <a:r>
              <a:rPr lang="en-GB" sz="1200" b="1" dirty="0">
                <a:latin typeface="Calibri" panose="020F0502020204030204" pitchFamily="34" charset="0"/>
              </a:rPr>
              <a:t>Obesity 29.1%</a:t>
            </a:r>
          </a:p>
        </p:txBody>
      </p:sp>
      <p:sp>
        <p:nvSpPr>
          <p:cNvPr id="7" name="Right Brace 6">
            <a:extLst>
              <a:ext uri="{FF2B5EF4-FFF2-40B4-BE49-F238E27FC236}">
                <a16:creationId xmlns:a16="http://schemas.microsoft.com/office/drawing/2014/main" id="{42EF8B6C-E2A2-409C-BD04-2752247319F5}"/>
              </a:ext>
            </a:extLst>
          </p:cNvPr>
          <p:cNvSpPr/>
          <p:nvPr/>
        </p:nvSpPr>
        <p:spPr>
          <a:xfrm rot="16200000">
            <a:off x="9537022" y="2519963"/>
            <a:ext cx="277000" cy="281686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TextBox 7">
            <a:extLst>
              <a:ext uri="{FF2B5EF4-FFF2-40B4-BE49-F238E27FC236}">
                <a16:creationId xmlns:a16="http://schemas.microsoft.com/office/drawing/2014/main" id="{5871E470-D5CA-49D9-A280-2E34D4573770}"/>
              </a:ext>
            </a:extLst>
          </p:cNvPr>
          <p:cNvSpPr txBox="1"/>
          <p:nvPr/>
        </p:nvSpPr>
        <p:spPr>
          <a:xfrm>
            <a:off x="8484098" y="3591708"/>
            <a:ext cx="2445976" cy="276999"/>
          </a:xfrm>
          <a:prstGeom prst="rect">
            <a:avLst/>
          </a:prstGeom>
          <a:solidFill>
            <a:schemeClr val="bg1"/>
          </a:solidFill>
        </p:spPr>
        <p:txBody>
          <a:bodyPr wrap="square" rtlCol="0">
            <a:spAutoFit/>
          </a:bodyPr>
          <a:lstStyle/>
          <a:p>
            <a:pPr algn="ctr"/>
            <a:r>
              <a:rPr lang="en-GB" sz="1200" b="1" dirty="0">
                <a:latin typeface="Calibri" panose="020F0502020204030204" pitchFamily="34" charset="0"/>
              </a:rPr>
              <a:t>Obesity 27.0%</a:t>
            </a:r>
          </a:p>
        </p:txBody>
      </p:sp>
      <p:sp>
        <p:nvSpPr>
          <p:cNvPr id="10" name="TextBox 9">
            <a:extLst>
              <a:ext uri="{FF2B5EF4-FFF2-40B4-BE49-F238E27FC236}">
                <a16:creationId xmlns:a16="http://schemas.microsoft.com/office/drawing/2014/main" id="{000D39E3-B61B-41A6-BA64-661D4CDB2389}"/>
              </a:ext>
            </a:extLst>
          </p:cNvPr>
          <p:cNvSpPr txBox="1"/>
          <p:nvPr/>
        </p:nvSpPr>
        <p:spPr>
          <a:xfrm>
            <a:off x="7906327" y="5974103"/>
            <a:ext cx="4176927" cy="307777"/>
          </a:xfrm>
          <a:prstGeom prst="rect">
            <a:avLst/>
          </a:prstGeom>
          <a:noFill/>
        </p:spPr>
        <p:txBody>
          <a:bodyPr wrap="square" rtlCol="0">
            <a:spAutoFit/>
          </a:bodyPr>
          <a:lstStyle/>
          <a:p>
            <a:pPr algn="r"/>
            <a:r>
              <a:rPr lang="en-GB" sz="1400" dirty="0"/>
              <a:t>*</a:t>
            </a:r>
            <a:r>
              <a:rPr lang="en-GB" sz="1400" dirty="0">
                <a:effectLst/>
                <a:latin typeface="Segoe UI" panose="020B0502040204020203" pitchFamily="34" charset="0"/>
              </a:rPr>
              <a:t>2021 data not available</a:t>
            </a:r>
            <a:endParaRPr lang="en-GB" sz="1400" dirty="0">
              <a:effectLst/>
              <a:latin typeface="Arial" panose="020B0604020202020204" pitchFamily="34" charset="0"/>
            </a:endParaRPr>
          </a:p>
        </p:txBody>
      </p:sp>
    </p:spTree>
    <p:extLst>
      <p:ext uri="{BB962C8B-B14F-4D97-AF65-F5344CB8AC3E}">
        <p14:creationId xmlns:p14="http://schemas.microsoft.com/office/powerpoint/2010/main" val="33719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BAC7-33ED-4896-A18C-5E4CA2AC2DF7}"/>
              </a:ext>
            </a:extLst>
          </p:cNvPr>
          <p:cNvSpPr>
            <a:spLocks noGrp="1"/>
          </p:cNvSpPr>
          <p:nvPr>
            <p:ph type="title"/>
          </p:nvPr>
        </p:nvSpPr>
        <p:spPr>
          <a:xfrm>
            <a:off x="831850" y="2587192"/>
            <a:ext cx="10515600" cy="590931"/>
          </a:xfrm>
        </p:spPr>
        <p:txBody>
          <a:bodyPr/>
          <a:lstStyle/>
          <a:p>
            <a:r>
              <a:rPr lang="en-GB" dirty="0"/>
              <a:t>Trends in adult overweight and obesity</a:t>
            </a:r>
          </a:p>
        </p:txBody>
      </p:sp>
    </p:spTree>
    <p:extLst>
      <p:ext uri="{BB962C8B-B14F-4D97-AF65-F5344CB8AC3E}">
        <p14:creationId xmlns:p14="http://schemas.microsoft.com/office/powerpoint/2010/main" val="57093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Prevalence of obesity</a:t>
            </a:r>
            <a:br>
              <a:rPr lang="en-GB" dirty="0"/>
            </a:br>
            <a:r>
              <a:rPr lang="en-GB" sz="2700" b="0" dirty="0"/>
              <a:t>Health Survey for England 1993 to 2019* (three-year averages)</a:t>
            </a:r>
            <a:endParaRPr lang="en-GB" b="0" dirty="0"/>
          </a:p>
        </p:txBody>
      </p:sp>
      <p:pic>
        <p:nvPicPr>
          <p:cNvPr id="6" name="Picture 5">
            <a:extLst>
              <a:ext uri="{FF2B5EF4-FFF2-40B4-BE49-F238E27FC236}">
                <a16:creationId xmlns:a16="http://schemas.microsoft.com/office/drawing/2014/main" id="{5C6430EF-51F8-43B4-A844-B3F1E6E45544}"/>
              </a:ext>
            </a:extLst>
          </p:cNvPr>
          <p:cNvPicPr>
            <a:picLocks noChangeAspect="1"/>
          </p:cNvPicPr>
          <p:nvPr/>
        </p:nvPicPr>
        <p:blipFill>
          <a:blip r:embed="rId2"/>
          <a:stretch>
            <a:fillRect/>
          </a:stretch>
        </p:blipFill>
        <p:spPr>
          <a:xfrm>
            <a:off x="1030224" y="1257030"/>
            <a:ext cx="9877921" cy="4742828"/>
          </a:xfrm>
          <a:prstGeom prst="rect">
            <a:avLst/>
          </a:prstGeom>
        </p:spPr>
      </p:pic>
      <p:sp>
        <p:nvSpPr>
          <p:cNvPr id="4" name="TextBox 3">
            <a:extLst>
              <a:ext uri="{FF2B5EF4-FFF2-40B4-BE49-F238E27FC236}">
                <a16:creationId xmlns:a16="http://schemas.microsoft.com/office/drawing/2014/main" id="{7ABFEA14-1D52-4FEB-BFA6-278A6D6FF50C}"/>
              </a:ext>
            </a:extLst>
          </p:cNvPr>
          <p:cNvSpPr txBox="1"/>
          <p:nvPr/>
        </p:nvSpPr>
        <p:spPr>
          <a:xfrm>
            <a:off x="7906327" y="5974103"/>
            <a:ext cx="4176927" cy="307777"/>
          </a:xfrm>
          <a:prstGeom prst="rect">
            <a:avLst/>
          </a:prstGeom>
          <a:noFill/>
        </p:spPr>
        <p:txBody>
          <a:bodyPr wrap="square" rtlCol="0">
            <a:spAutoFit/>
          </a:bodyPr>
          <a:lstStyle/>
          <a:p>
            <a:pPr algn="r"/>
            <a:r>
              <a:rPr lang="en-GB" sz="1400" dirty="0"/>
              <a:t>*</a:t>
            </a:r>
            <a:r>
              <a:rPr lang="en-GB" sz="1400" dirty="0">
                <a:effectLst/>
                <a:latin typeface="Segoe UI" panose="020B0502040204020203" pitchFamily="34" charset="0"/>
              </a:rPr>
              <a:t>2020 and 2021 data not available</a:t>
            </a:r>
            <a:endParaRPr lang="en-GB" sz="1400" dirty="0">
              <a:effectLst/>
              <a:latin typeface="Arial" panose="020B0604020202020204" pitchFamily="34" charset="0"/>
            </a:endParaRPr>
          </a:p>
        </p:txBody>
      </p:sp>
    </p:spTree>
    <p:extLst>
      <p:ext uri="{BB962C8B-B14F-4D97-AF65-F5344CB8AC3E}">
        <p14:creationId xmlns:p14="http://schemas.microsoft.com/office/powerpoint/2010/main" val="2495664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Prevalence of overweight (including obesity)</a:t>
            </a:r>
            <a:br>
              <a:rPr lang="en-GB" dirty="0"/>
            </a:br>
            <a:r>
              <a:rPr lang="en-GB" sz="2700" b="0" dirty="0"/>
              <a:t>Health Survey for England 1993 to 2019* (three-year averages)</a:t>
            </a:r>
            <a:endParaRPr lang="en-GB" b="0" dirty="0"/>
          </a:p>
        </p:txBody>
      </p:sp>
      <p:pic>
        <p:nvPicPr>
          <p:cNvPr id="4" name="Picture 3">
            <a:extLst>
              <a:ext uri="{FF2B5EF4-FFF2-40B4-BE49-F238E27FC236}">
                <a16:creationId xmlns:a16="http://schemas.microsoft.com/office/drawing/2014/main" id="{C7CB3820-F627-4474-A609-1951F76FC220}"/>
              </a:ext>
            </a:extLst>
          </p:cNvPr>
          <p:cNvPicPr>
            <a:picLocks noChangeAspect="1"/>
          </p:cNvPicPr>
          <p:nvPr/>
        </p:nvPicPr>
        <p:blipFill>
          <a:blip r:embed="rId2"/>
          <a:stretch>
            <a:fillRect/>
          </a:stretch>
        </p:blipFill>
        <p:spPr>
          <a:xfrm>
            <a:off x="1078230" y="1280965"/>
            <a:ext cx="9756025" cy="4743932"/>
          </a:xfrm>
          <a:prstGeom prst="rect">
            <a:avLst/>
          </a:prstGeom>
        </p:spPr>
      </p:pic>
      <p:sp>
        <p:nvSpPr>
          <p:cNvPr id="5" name="TextBox 4">
            <a:extLst>
              <a:ext uri="{FF2B5EF4-FFF2-40B4-BE49-F238E27FC236}">
                <a16:creationId xmlns:a16="http://schemas.microsoft.com/office/drawing/2014/main" id="{D80B1E94-A6A8-430F-814E-6E4133190A97}"/>
              </a:ext>
            </a:extLst>
          </p:cNvPr>
          <p:cNvSpPr txBox="1"/>
          <p:nvPr/>
        </p:nvSpPr>
        <p:spPr>
          <a:xfrm>
            <a:off x="7906327" y="5974103"/>
            <a:ext cx="4176927" cy="307777"/>
          </a:xfrm>
          <a:prstGeom prst="rect">
            <a:avLst/>
          </a:prstGeom>
          <a:noFill/>
        </p:spPr>
        <p:txBody>
          <a:bodyPr wrap="square" rtlCol="0">
            <a:spAutoFit/>
          </a:bodyPr>
          <a:lstStyle/>
          <a:p>
            <a:pPr algn="r"/>
            <a:r>
              <a:rPr lang="en-GB" sz="1400" dirty="0"/>
              <a:t>*</a:t>
            </a:r>
            <a:r>
              <a:rPr lang="en-GB" sz="1400" dirty="0">
                <a:effectLst/>
                <a:latin typeface="Segoe UI" panose="020B0502040204020203" pitchFamily="34" charset="0"/>
              </a:rPr>
              <a:t>2020 and 2021 data not available</a:t>
            </a:r>
            <a:endParaRPr lang="en-GB" sz="1400" dirty="0">
              <a:effectLst/>
              <a:latin typeface="Arial" panose="020B0604020202020204" pitchFamily="34" charset="0"/>
            </a:endParaRPr>
          </a:p>
        </p:txBody>
      </p:sp>
    </p:spTree>
    <p:extLst>
      <p:ext uri="{BB962C8B-B14F-4D97-AF65-F5344CB8AC3E}">
        <p14:creationId xmlns:p14="http://schemas.microsoft.com/office/powerpoint/2010/main" val="861684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Prevalence of severe obesity</a:t>
            </a:r>
            <a:br>
              <a:rPr lang="en-GB" dirty="0"/>
            </a:br>
            <a:r>
              <a:rPr lang="en-GB" sz="2700" b="0" dirty="0"/>
              <a:t>Health Survey for England 1993 to 2019* (three-year averages)</a:t>
            </a:r>
            <a:endParaRPr lang="en-GB" b="0" dirty="0"/>
          </a:p>
        </p:txBody>
      </p:sp>
      <p:pic>
        <p:nvPicPr>
          <p:cNvPr id="4" name="Picture 3">
            <a:extLst>
              <a:ext uri="{FF2B5EF4-FFF2-40B4-BE49-F238E27FC236}">
                <a16:creationId xmlns:a16="http://schemas.microsoft.com/office/drawing/2014/main" id="{E30A57A9-A1BE-42E3-BA89-0946546E7587}"/>
              </a:ext>
            </a:extLst>
          </p:cNvPr>
          <p:cNvPicPr>
            <a:picLocks noChangeAspect="1"/>
          </p:cNvPicPr>
          <p:nvPr/>
        </p:nvPicPr>
        <p:blipFill>
          <a:blip r:embed="rId2"/>
          <a:stretch>
            <a:fillRect/>
          </a:stretch>
        </p:blipFill>
        <p:spPr>
          <a:xfrm>
            <a:off x="1000991" y="1220621"/>
            <a:ext cx="9870209" cy="4737700"/>
          </a:xfrm>
          <a:prstGeom prst="rect">
            <a:avLst/>
          </a:prstGeom>
        </p:spPr>
      </p:pic>
      <p:sp>
        <p:nvSpPr>
          <p:cNvPr id="5" name="TextBox 4">
            <a:extLst>
              <a:ext uri="{FF2B5EF4-FFF2-40B4-BE49-F238E27FC236}">
                <a16:creationId xmlns:a16="http://schemas.microsoft.com/office/drawing/2014/main" id="{D7482DAE-C7D2-4C0B-BCA0-C0CE3A3417E7}"/>
              </a:ext>
            </a:extLst>
          </p:cNvPr>
          <p:cNvSpPr txBox="1"/>
          <p:nvPr/>
        </p:nvSpPr>
        <p:spPr>
          <a:xfrm>
            <a:off x="7906327" y="5974103"/>
            <a:ext cx="4176927" cy="307777"/>
          </a:xfrm>
          <a:prstGeom prst="rect">
            <a:avLst/>
          </a:prstGeom>
          <a:noFill/>
        </p:spPr>
        <p:txBody>
          <a:bodyPr wrap="square" rtlCol="0">
            <a:spAutoFit/>
          </a:bodyPr>
          <a:lstStyle/>
          <a:p>
            <a:pPr algn="r"/>
            <a:r>
              <a:rPr lang="en-GB" sz="1400" dirty="0"/>
              <a:t>*</a:t>
            </a:r>
            <a:r>
              <a:rPr lang="en-GB" sz="1400" dirty="0">
                <a:effectLst/>
                <a:latin typeface="Segoe UI" panose="020B0502040204020203" pitchFamily="34" charset="0"/>
              </a:rPr>
              <a:t>2020 and 2021 data not available</a:t>
            </a:r>
            <a:endParaRPr lang="en-GB" sz="1400" dirty="0">
              <a:effectLst/>
              <a:latin typeface="Arial" panose="020B0604020202020204" pitchFamily="34" charset="0"/>
            </a:endParaRPr>
          </a:p>
        </p:txBody>
      </p:sp>
    </p:spTree>
    <p:extLst>
      <p:ext uri="{BB962C8B-B14F-4D97-AF65-F5344CB8AC3E}">
        <p14:creationId xmlns:p14="http://schemas.microsoft.com/office/powerpoint/2010/main" val="3749278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Change in the distribution of BMI in adults aged 18 and over</a:t>
            </a:r>
            <a:br>
              <a:rPr lang="en-GB" dirty="0"/>
            </a:br>
            <a:r>
              <a:rPr lang="en-GB" sz="2700" b="0" dirty="0"/>
              <a:t>Health Survey for England 1991 to 1993 and 2016 to 2018</a:t>
            </a:r>
            <a:endParaRPr lang="en-GB" b="0" dirty="0"/>
          </a:p>
        </p:txBody>
      </p:sp>
      <p:pic>
        <p:nvPicPr>
          <p:cNvPr id="3" name="Picture 2">
            <a:extLst>
              <a:ext uri="{FF2B5EF4-FFF2-40B4-BE49-F238E27FC236}">
                <a16:creationId xmlns:a16="http://schemas.microsoft.com/office/drawing/2014/main" id="{354B254F-38BA-48F5-800E-B5354C4FA3DD}"/>
              </a:ext>
            </a:extLst>
          </p:cNvPr>
          <p:cNvPicPr>
            <a:picLocks noChangeAspect="1"/>
          </p:cNvPicPr>
          <p:nvPr/>
        </p:nvPicPr>
        <p:blipFill>
          <a:blip r:embed="rId2"/>
          <a:stretch>
            <a:fillRect/>
          </a:stretch>
        </p:blipFill>
        <p:spPr>
          <a:xfrm>
            <a:off x="1395630" y="1187899"/>
            <a:ext cx="8524764" cy="4655450"/>
          </a:xfrm>
          <a:prstGeom prst="rect">
            <a:avLst/>
          </a:prstGeom>
        </p:spPr>
      </p:pic>
      <p:grpSp>
        <p:nvGrpSpPr>
          <p:cNvPr id="4" name="Group 3">
            <a:extLst>
              <a:ext uri="{FF2B5EF4-FFF2-40B4-BE49-F238E27FC236}">
                <a16:creationId xmlns:a16="http://schemas.microsoft.com/office/drawing/2014/main" id="{F5C700FE-2E40-44EE-B553-57244500A869}"/>
              </a:ext>
            </a:extLst>
          </p:cNvPr>
          <p:cNvGrpSpPr/>
          <p:nvPr/>
        </p:nvGrpSpPr>
        <p:grpSpPr>
          <a:xfrm>
            <a:off x="5600819" y="5813351"/>
            <a:ext cx="4536504" cy="462245"/>
            <a:chOff x="899592" y="6119718"/>
            <a:chExt cx="4608512" cy="462245"/>
          </a:xfrm>
        </p:grpSpPr>
        <p:cxnSp>
          <p:nvCxnSpPr>
            <p:cNvPr id="5" name="Straight Connector 4">
              <a:extLst>
                <a:ext uri="{FF2B5EF4-FFF2-40B4-BE49-F238E27FC236}">
                  <a16:creationId xmlns:a16="http://schemas.microsoft.com/office/drawing/2014/main" id="{B3CD2F7F-9DD1-46D5-9B7F-961F6BCDAC40}"/>
                </a:ext>
              </a:extLst>
            </p:cNvPr>
            <p:cNvCxnSpPr>
              <a:cxnSpLocks/>
            </p:cNvCxnSpPr>
            <p:nvPr/>
          </p:nvCxnSpPr>
          <p:spPr>
            <a:xfrm>
              <a:off x="899592" y="6237312"/>
              <a:ext cx="576064" cy="0"/>
            </a:xfrm>
            <a:prstGeom prst="line">
              <a:avLst/>
            </a:prstGeom>
            <a:ln w="38100">
              <a:solidFill>
                <a:srgbClr val="00AE9E"/>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D442F18-B72F-4678-B2A7-ABE9B2495973}"/>
                </a:ext>
              </a:extLst>
            </p:cNvPr>
            <p:cNvCxnSpPr>
              <a:cxnSpLocks/>
            </p:cNvCxnSpPr>
            <p:nvPr/>
          </p:nvCxnSpPr>
          <p:spPr>
            <a:xfrm>
              <a:off x="899592" y="6453336"/>
              <a:ext cx="576064" cy="0"/>
            </a:xfrm>
            <a:prstGeom prst="line">
              <a:avLst/>
            </a:prstGeom>
            <a:ln w="38100">
              <a:solidFill>
                <a:srgbClr val="00AE9E"/>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A41DCE8-2925-4840-9249-070F979AA3FB}"/>
                </a:ext>
              </a:extLst>
            </p:cNvPr>
            <p:cNvCxnSpPr>
              <a:cxnSpLocks/>
            </p:cNvCxnSpPr>
            <p:nvPr/>
          </p:nvCxnSpPr>
          <p:spPr>
            <a:xfrm>
              <a:off x="3275856" y="6237312"/>
              <a:ext cx="576064" cy="0"/>
            </a:xfrm>
            <a:prstGeom prst="line">
              <a:avLst/>
            </a:prstGeom>
            <a:ln w="38100">
              <a:solidFill>
                <a:srgbClr val="98002E"/>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5D248F-5E90-4D85-9997-2741D28F2B73}"/>
                </a:ext>
              </a:extLst>
            </p:cNvPr>
            <p:cNvCxnSpPr>
              <a:cxnSpLocks/>
            </p:cNvCxnSpPr>
            <p:nvPr/>
          </p:nvCxnSpPr>
          <p:spPr>
            <a:xfrm>
              <a:off x="3275856" y="6453336"/>
              <a:ext cx="576064" cy="0"/>
            </a:xfrm>
            <a:prstGeom prst="line">
              <a:avLst/>
            </a:prstGeom>
            <a:ln w="38100">
              <a:solidFill>
                <a:srgbClr val="98002E"/>
              </a:solidFill>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4201EE2-9427-4EF4-857F-E21F64C5C66F}"/>
                </a:ext>
              </a:extLst>
            </p:cNvPr>
            <p:cNvSpPr txBox="1"/>
            <p:nvPr/>
          </p:nvSpPr>
          <p:spPr>
            <a:xfrm>
              <a:off x="1475656" y="6119718"/>
              <a:ext cx="1368152" cy="261610"/>
            </a:xfrm>
            <a:prstGeom prst="rect">
              <a:avLst/>
            </a:prstGeom>
            <a:noFill/>
          </p:spPr>
          <p:txBody>
            <a:bodyPr wrap="square" rtlCol="0">
              <a:spAutoFit/>
            </a:bodyPr>
            <a:lstStyle/>
            <a:p>
              <a:r>
                <a:rPr lang="en-GB" sz="1100" b="1" dirty="0"/>
                <a:t>Men</a:t>
              </a:r>
              <a:r>
                <a:rPr lang="en-GB" sz="1100" dirty="0"/>
                <a:t> 1991-1993</a:t>
              </a:r>
            </a:p>
          </p:txBody>
        </p:sp>
        <p:sp>
          <p:nvSpPr>
            <p:cNvPr id="10" name="TextBox 9">
              <a:extLst>
                <a:ext uri="{FF2B5EF4-FFF2-40B4-BE49-F238E27FC236}">
                  <a16:creationId xmlns:a16="http://schemas.microsoft.com/office/drawing/2014/main" id="{938D4533-5E05-46C9-A92C-8DDE2185BA44}"/>
                </a:ext>
              </a:extLst>
            </p:cNvPr>
            <p:cNvSpPr txBox="1"/>
            <p:nvPr/>
          </p:nvSpPr>
          <p:spPr>
            <a:xfrm>
              <a:off x="1475656" y="6320353"/>
              <a:ext cx="1368152" cy="261610"/>
            </a:xfrm>
            <a:prstGeom prst="rect">
              <a:avLst/>
            </a:prstGeom>
            <a:noFill/>
          </p:spPr>
          <p:txBody>
            <a:bodyPr wrap="square" rtlCol="0">
              <a:spAutoFit/>
            </a:bodyPr>
            <a:lstStyle/>
            <a:p>
              <a:r>
                <a:rPr lang="en-GB" sz="1100" b="1" dirty="0"/>
                <a:t>Men</a:t>
              </a:r>
              <a:r>
                <a:rPr lang="en-GB" sz="1100" dirty="0"/>
                <a:t> 2016-2018</a:t>
              </a:r>
            </a:p>
          </p:txBody>
        </p:sp>
        <p:sp>
          <p:nvSpPr>
            <p:cNvPr id="11" name="TextBox 10">
              <a:extLst>
                <a:ext uri="{FF2B5EF4-FFF2-40B4-BE49-F238E27FC236}">
                  <a16:creationId xmlns:a16="http://schemas.microsoft.com/office/drawing/2014/main" id="{5AAF42C5-2531-4957-A219-0D9F977FEF75}"/>
                </a:ext>
              </a:extLst>
            </p:cNvPr>
            <p:cNvSpPr txBox="1"/>
            <p:nvPr/>
          </p:nvSpPr>
          <p:spPr>
            <a:xfrm>
              <a:off x="3851920" y="6119718"/>
              <a:ext cx="1656184" cy="261610"/>
            </a:xfrm>
            <a:prstGeom prst="rect">
              <a:avLst/>
            </a:prstGeom>
            <a:noFill/>
          </p:spPr>
          <p:txBody>
            <a:bodyPr wrap="square" rtlCol="0">
              <a:spAutoFit/>
            </a:bodyPr>
            <a:lstStyle/>
            <a:p>
              <a:r>
                <a:rPr lang="en-GB" sz="1100" b="1" dirty="0"/>
                <a:t>Women</a:t>
              </a:r>
              <a:r>
                <a:rPr lang="en-GB" sz="1100" dirty="0"/>
                <a:t> 1991-1993</a:t>
              </a:r>
            </a:p>
          </p:txBody>
        </p:sp>
        <p:sp>
          <p:nvSpPr>
            <p:cNvPr id="12" name="TextBox 11">
              <a:extLst>
                <a:ext uri="{FF2B5EF4-FFF2-40B4-BE49-F238E27FC236}">
                  <a16:creationId xmlns:a16="http://schemas.microsoft.com/office/drawing/2014/main" id="{B5A7966A-6342-46DA-9309-E72ADD0381C4}"/>
                </a:ext>
              </a:extLst>
            </p:cNvPr>
            <p:cNvSpPr txBox="1"/>
            <p:nvPr/>
          </p:nvSpPr>
          <p:spPr>
            <a:xfrm>
              <a:off x="3851920" y="6320353"/>
              <a:ext cx="1656184" cy="261610"/>
            </a:xfrm>
            <a:prstGeom prst="rect">
              <a:avLst/>
            </a:prstGeom>
            <a:noFill/>
          </p:spPr>
          <p:txBody>
            <a:bodyPr wrap="square" rtlCol="0">
              <a:spAutoFit/>
            </a:bodyPr>
            <a:lstStyle/>
            <a:p>
              <a:r>
                <a:rPr lang="en-GB" sz="1100" b="1" dirty="0"/>
                <a:t>Women</a:t>
              </a:r>
              <a:r>
                <a:rPr lang="en-GB" sz="1100" dirty="0"/>
                <a:t> 2016-2018</a:t>
              </a:r>
            </a:p>
          </p:txBody>
        </p:sp>
      </p:grpSp>
      <p:sp>
        <p:nvSpPr>
          <p:cNvPr id="13" name="TextBox 12">
            <a:extLst>
              <a:ext uri="{FF2B5EF4-FFF2-40B4-BE49-F238E27FC236}">
                <a16:creationId xmlns:a16="http://schemas.microsoft.com/office/drawing/2014/main" id="{7F094C4C-ECD5-4059-9279-4BAAEDA4DC19}"/>
              </a:ext>
            </a:extLst>
          </p:cNvPr>
          <p:cNvSpPr txBox="1"/>
          <p:nvPr/>
        </p:nvSpPr>
        <p:spPr>
          <a:xfrm>
            <a:off x="1395630" y="5813351"/>
            <a:ext cx="1762838" cy="430887"/>
          </a:xfrm>
          <a:prstGeom prst="rect">
            <a:avLst/>
          </a:prstGeom>
          <a:noFill/>
        </p:spPr>
        <p:txBody>
          <a:bodyPr wrap="square" rtlCol="0">
            <a:spAutoFit/>
          </a:bodyPr>
          <a:lstStyle/>
          <a:p>
            <a:r>
              <a:rPr lang="en-GB" sz="1100" b="1" dirty="0"/>
              <a:t>Body mass index (BMI) </a:t>
            </a:r>
            <a:r>
              <a:rPr lang="en-GB" sz="1100" dirty="0"/>
              <a:t>kg/m²</a:t>
            </a:r>
          </a:p>
        </p:txBody>
      </p:sp>
      <p:sp>
        <p:nvSpPr>
          <p:cNvPr id="15" name="TextBox 14">
            <a:extLst>
              <a:ext uri="{FF2B5EF4-FFF2-40B4-BE49-F238E27FC236}">
                <a16:creationId xmlns:a16="http://schemas.microsoft.com/office/drawing/2014/main" id="{678AF57D-CEE3-47FD-9B93-C2C3DE0ED7CB}"/>
              </a:ext>
            </a:extLst>
          </p:cNvPr>
          <p:cNvSpPr txBox="1"/>
          <p:nvPr/>
        </p:nvSpPr>
        <p:spPr>
          <a:xfrm>
            <a:off x="10289883" y="5788378"/>
            <a:ext cx="1835458" cy="461665"/>
          </a:xfrm>
          <a:prstGeom prst="rect">
            <a:avLst/>
          </a:prstGeom>
          <a:noFill/>
        </p:spPr>
        <p:txBody>
          <a:bodyPr wrap="square">
            <a:spAutoFit/>
          </a:bodyPr>
          <a:lstStyle/>
          <a:p>
            <a:pPr algn="r"/>
            <a:r>
              <a:rPr lang="en-GB" sz="1200" dirty="0">
                <a:effectLst/>
                <a:latin typeface="Arial" panose="020B0604020202020204" pitchFamily="34" charset="0"/>
                <a:ea typeface="Calibri" panose="020F0502020204030204" pitchFamily="34" charset="0"/>
              </a:rPr>
              <a:t>2019 data will be added to a future report</a:t>
            </a:r>
            <a:endParaRPr lang="en-GB" sz="1200" dirty="0"/>
          </a:p>
        </p:txBody>
      </p:sp>
    </p:spTree>
    <p:extLst>
      <p:ext uri="{BB962C8B-B14F-4D97-AF65-F5344CB8AC3E}">
        <p14:creationId xmlns:p14="http://schemas.microsoft.com/office/powerpoint/2010/main" val="2625879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BAC7-33ED-4896-A18C-5E4CA2AC2DF7}"/>
              </a:ext>
            </a:extLst>
          </p:cNvPr>
          <p:cNvSpPr>
            <a:spLocks noGrp="1"/>
          </p:cNvSpPr>
          <p:nvPr>
            <p:ph type="title"/>
          </p:nvPr>
        </p:nvSpPr>
        <p:spPr>
          <a:xfrm>
            <a:off x="831850" y="2587192"/>
            <a:ext cx="10515600" cy="590931"/>
          </a:xfrm>
        </p:spPr>
        <p:txBody>
          <a:bodyPr/>
          <a:lstStyle/>
          <a:p>
            <a:r>
              <a:rPr lang="en-GB" dirty="0"/>
              <a:t>Disparities in obesity prevalence</a:t>
            </a:r>
          </a:p>
        </p:txBody>
      </p:sp>
    </p:spTree>
    <p:extLst>
      <p:ext uri="{BB962C8B-B14F-4D97-AF65-F5344CB8AC3E}">
        <p14:creationId xmlns:p14="http://schemas.microsoft.com/office/powerpoint/2010/main" val="4130490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01E5EF-0DBF-404F-BF63-553CE91CE15D}"/>
              </a:ext>
            </a:extLst>
          </p:cNvPr>
          <p:cNvPicPr>
            <a:picLocks noChangeAspect="1"/>
          </p:cNvPicPr>
          <p:nvPr/>
        </p:nvPicPr>
        <p:blipFill>
          <a:blip r:embed="rId2"/>
          <a:stretch>
            <a:fillRect/>
          </a:stretch>
        </p:blipFill>
        <p:spPr>
          <a:xfrm>
            <a:off x="1209964" y="1317893"/>
            <a:ext cx="9772072" cy="4771088"/>
          </a:xfrm>
          <a:prstGeom prst="rect">
            <a:avLst/>
          </a:prstGeom>
        </p:spPr>
      </p:pic>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Adult obesity prevalence by deprivation</a:t>
            </a:r>
            <a:br>
              <a:rPr lang="en-GB" dirty="0"/>
            </a:br>
            <a:r>
              <a:rPr lang="en-GB" sz="2700" b="0" dirty="0"/>
              <a:t>Health Survey for England 2019*</a:t>
            </a:r>
            <a:endParaRPr lang="en-GB" b="0" dirty="0"/>
          </a:p>
        </p:txBody>
      </p:sp>
      <p:sp>
        <p:nvSpPr>
          <p:cNvPr id="7" name="TextBox 6">
            <a:extLst>
              <a:ext uri="{FF2B5EF4-FFF2-40B4-BE49-F238E27FC236}">
                <a16:creationId xmlns:a16="http://schemas.microsoft.com/office/drawing/2014/main" id="{6E053769-1E60-44CC-B295-64EF4BDBBE86}"/>
              </a:ext>
            </a:extLst>
          </p:cNvPr>
          <p:cNvSpPr txBox="1">
            <a:spLocks noChangeArrowheads="1"/>
          </p:cNvSpPr>
          <p:nvPr/>
        </p:nvSpPr>
        <p:spPr bwMode="auto">
          <a:xfrm>
            <a:off x="90736" y="5837755"/>
            <a:ext cx="3240360" cy="461665"/>
          </a:xfrm>
          <a:prstGeom prst="rect">
            <a:avLst/>
          </a:prstGeom>
          <a:noFill/>
          <a:ln w="9525">
            <a:noFill/>
            <a:miter lim="800000"/>
            <a:headEnd/>
            <a:tailEnd/>
          </a:ln>
        </p:spPr>
        <p:txBody>
          <a:bodyPr wrap="square">
            <a:spAutoFit/>
          </a:bodyPr>
          <a:lstStyle/>
          <a:p>
            <a:r>
              <a:rPr lang="en-GB" sz="1200" dirty="0">
                <a:latin typeface="Arial" panose="020B0604020202020204" pitchFamily="34" charset="0"/>
                <a:cs typeface="Arial" panose="020B0604020202020204" pitchFamily="34" charset="0"/>
              </a:rPr>
              <a:t>Obesity prevalence is age standardised</a:t>
            </a:r>
          </a:p>
          <a:p>
            <a:r>
              <a:rPr lang="en-GB" sz="1200" dirty="0">
                <a:latin typeface="Arial" panose="020B0604020202020204" pitchFamily="34" charset="0"/>
                <a:cs typeface="Arial" panose="020B0604020202020204" pitchFamily="34" charset="0"/>
              </a:rPr>
              <a:t>95% confidence intervals are shown</a:t>
            </a:r>
            <a:endParaRPr lang="en-GB" sz="1200" baseline="30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85BE90B-3A7A-4AB3-AE2C-8EB5F14F36B5}"/>
              </a:ext>
            </a:extLst>
          </p:cNvPr>
          <p:cNvSpPr txBox="1"/>
          <p:nvPr/>
        </p:nvSpPr>
        <p:spPr>
          <a:xfrm>
            <a:off x="8860906" y="5856225"/>
            <a:ext cx="3000215" cy="430887"/>
          </a:xfrm>
          <a:prstGeom prst="rect">
            <a:avLst/>
          </a:prstGeom>
          <a:noFill/>
        </p:spPr>
        <p:txBody>
          <a:bodyPr wrap="square">
            <a:spAutoFit/>
          </a:bodyPr>
          <a:lstStyle/>
          <a:p>
            <a:pPr algn="r"/>
            <a:r>
              <a:rPr lang="en-GB" sz="1100" dirty="0">
                <a:latin typeface="Arial" panose="020B0604020202020204" pitchFamily="34" charset="0"/>
                <a:cs typeface="Arial" panose="020B0604020202020204" pitchFamily="34" charset="0"/>
              </a:rPr>
              <a:t>* Chart uses the 2019 data as survey participants had measured height and weight</a:t>
            </a:r>
          </a:p>
        </p:txBody>
      </p:sp>
    </p:spTree>
    <p:extLst>
      <p:ext uri="{BB962C8B-B14F-4D97-AF65-F5344CB8AC3E}">
        <p14:creationId xmlns:p14="http://schemas.microsoft.com/office/powerpoint/2010/main" val="257599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 uri="{C183D7F6-B498-43B3-948B-1728B52AA6E4}">
                <adec:decorative xmlns:adec="http://schemas.microsoft.com/office/drawing/2017/decorative" val="1"/>
              </a:ext>
            </a:extLst>
          </p:cNvPr>
          <p:cNvSpPr>
            <a:spLocks noGrp="1"/>
          </p:cNvSpPr>
          <p:nvPr>
            <p:ph type="title"/>
          </p:nvPr>
        </p:nvSpPr>
        <p:spPr>
          <a:xfrm>
            <a:off x="360000" y="374990"/>
            <a:ext cx="11446163" cy="844839"/>
          </a:xfrm>
        </p:spPr>
        <p:txBody>
          <a:bodyPr/>
          <a:lstStyle/>
          <a:p>
            <a:r>
              <a:rPr lang="en-GB" dirty="0"/>
              <a:t>Introduction</a:t>
            </a:r>
          </a:p>
        </p:txBody>
      </p:sp>
      <p:sp>
        <p:nvSpPr>
          <p:cNvPr id="7" name="Content Placeholder 6">
            <a:extLst>
              <a:ext uri="{FF2B5EF4-FFF2-40B4-BE49-F238E27FC236}">
                <a16:creationId xmlns:a16="http://schemas.microsoft.com/office/drawing/2014/main" id="{B45199DD-EC17-4660-B97D-D0A24B0C8A59}"/>
              </a:ext>
            </a:extLst>
          </p:cNvPr>
          <p:cNvSpPr>
            <a:spLocks noGrp="1"/>
          </p:cNvSpPr>
          <p:nvPr>
            <p:ph idx="1"/>
          </p:nvPr>
        </p:nvSpPr>
        <p:spPr/>
        <p:txBody>
          <a:bodyPr/>
          <a:lstStyle/>
          <a:p>
            <a:r>
              <a:rPr lang="en-GB" b="0" dirty="0"/>
              <a:t>These PowerPoint slides present data from the Health Survey for England on the prevalence of adults (aged 16 and over unless otherwise stated) living with obesity in clear, easy to understand charts and graphics. They have been produced by the Population Health Analysis team in the Public Health Analysis Directorate and can be used freely with acknowledgement to the ‘Office for Health Improvement and Disparities’.</a:t>
            </a:r>
          </a:p>
          <a:p>
            <a:r>
              <a:rPr lang="en-GB" b="0" dirty="0"/>
              <a:t>These slides should be useful to practitioners and policy makers working to reduce and prevent overweight and obesity in adults at local, regional and national level. For example they are regularly used to make the case for tackling obesity in presentations to health and wellbeing boards, other committees and to elected members as well as in regional and national conference and workshop presentations.</a:t>
            </a:r>
          </a:p>
        </p:txBody>
      </p:sp>
      <p:sp>
        <p:nvSpPr>
          <p:cNvPr id="10" name="Footer Placeholder 7">
            <a:extLst>
              <a:ext uri="{FF2B5EF4-FFF2-40B4-BE49-F238E27FC236}">
                <a16:creationId xmlns:a16="http://schemas.microsoft.com/office/drawing/2014/main" id="{E9B7707C-6D30-4372-B862-049AB02215D2}"/>
              </a:ext>
            </a:extLst>
          </p:cNvPr>
          <p:cNvSpPr>
            <a:spLocks noGrp="1"/>
          </p:cNvSpPr>
          <p:nvPr>
            <p:ph type="ftr" sz="quarter" idx="11"/>
          </p:nvPr>
        </p:nvSpPr>
        <p:spPr>
          <a:xfrm>
            <a:off x="4473281" y="6356350"/>
            <a:ext cx="6380018" cy="365125"/>
          </a:xfrm>
        </p:spPr>
        <p:txBody>
          <a:bodyPr/>
          <a:lstStyle/>
          <a:p>
            <a:r>
              <a:rPr lang="en-GB" dirty="0">
                <a:solidFill>
                  <a:schemeClr val="tx1"/>
                </a:solidFill>
              </a:rPr>
              <a:t>Footer</a:t>
            </a:r>
          </a:p>
        </p:txBody>
      </p:sp>
      <p:sp>
        <p:nvSpPr>
          <p:cNvPr id="11" name="Slide Number Placeholder 8">
            <a:extLst>
              <a:ext uri="{FF2B5EF4-FFF2-40B4-BE49-F238E27FC236}">
                <a16:creationId xmlns:a16="http://schemas.microsoft.com/office/drawing/2014/main" id="{1D59DEFF-91A2-4D7A-879F-4F2F7217D469}"/>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solidFill>
                  <a:schemeClr val="tx1"/>
                </a:solidFill>
              </a:rPr>
              <a:t>2</a:t>
            </a:fld>
            <a:endParaRPr lang="en-GB" dirty="0">
              <a:solidFill>
                <a:schemeClr val="tx1"/>
              </a:solidFill>
            </a:endParaRPr>
          </a:p>
        </p:txBody>
      </p:sp>
    </p:spTree>
    <p:extLst>
      <p:ext uri="{BB962C8B-B14F-4D97-AF65-F5344CB8AC3E}">
        <p14:creationId xmlns:p14="http://schemas.microsoft.com/office/powerpoint/2010/main" val="343364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Adult obesity prevalence by household income</a:t>
            </a:r>
            <a:br>
              <a:rPr lang="en-GB" dirty="0"/>
            </a:br>
            <a:r>
              <a:rPr lang="en-GB" sz="2700" b="0" dirty="0"/>
              <a:t>Health Survey for England 2017*</a:t>
            </a:r>
            <a:endParaRPr lang="en-GB" b="0" dirty="0"/>
          </a:p>
        </p:txBody>
      </p:sp>
      <p:pic>
        <p:nvPicPr>
          <p:cNvPr id="4" name="Picture 3">
            <a:extLst>
              <a:ext uri="{FF2B5EF4-FFF2-40B4-BE49-F238E27FC236}">
                <a16:creationId xmlns:a16="http://schemas.microsoft.com/office/drawing/2014/main" id="{D9E6D26B-1FF5-4C2B-9377-8A2C5A43C9F7}"/>
              </a:ext>
            </a:extLst>
          </p:cNvPr>
          <p:cNvPicPr>
            <a:picLocks noChangeAspect="1"/>
          </p:cNvPicPr>
          <p:nvPr/>
        </p:nvPicPr>
        <p:blipFill>
          <a:blip r:embed="rId2"/>
          <a:stretch>
            <a:fillRect/>
          </a:stretch>
        </p:blipFill>
        <p:spPr>
          <a:xfrm>
            <a:off x="1524000" y="1406155"/>
            <a:ext cx="9144000" cy="4627352"/>
          </a:xfrm>
          <a:prstGeom prst="rect">
            <a:avLst/>
          </a:prstGeom>
        </p:spPr>
      </p:pic>
      <p:sp>
        <p:nvSpPr>
          <p:cNvPr id="7" name="TextBox 6">
            <a:extLst>
              <a:ext uri="{FF2B5EF4-FFF2-40B4-BE49-F238E27FC236}">
                <a16:creationId xmlns:a16="http://schemas.microsoft.com/office/drawing/2014/main" id="{FFC9C729-3DCF-4DBB-8A57-F34C02346FDF}"/>
              </a:ext>
            </a:extLst>
          </p:cNvPr>
          <p:cNvSpPr txBox="1">
            <a:spLocks noChangeArrowheads="1"/>
          </p:cNvSpPr>
          <p:nvPr/>
        </p:nvSpPr>
        <p:spPr bwMode="auto">
          <a:xfrm>
            <a:off x="90736" y="5837755"/>
            <a:ext cx="3240360" cy="461665"/>
          </a:xfrm>
          <a:prstGeom prst="rect">
            <a:avLst/>
          </a:prstGeom>
          <a:noFill/>
          <a:ln w="9525">
            <a:noFill/>
            <a:miter lim="800000"/>
            <a:headEnd/>
            <a:tailEnd/>
          </a:ln>
        </p:spPr>
        <p:txBody>
          <a:bodyPr wrap="square">
            <a:spAutoFit/>
          </a:bodyPr>
          <a:lstStyle/>
          <a:p>
            <a:r>
              <a:rPr lang="en-GB" sz="1200" dirty="0">
                <a:latin typeface="Arial" panose="020B0604020202020204" pitchFamily="34" charset="0"/>
                <a:cs typeface="Arial" panose="020B0604020202020204" pitchFamily="34" charset="0"/>
              </a:rPr>
              <a:t>Obesity prevalence is age standardised</a:t>
            </a:r>
          </a:p>
          <a:p>
            <a:r>
              <a:rPr lang="en-GB" sz="1200" dirty="0">
                <a:latin typeface="Arial" panose="020B0604020202020204" pitchFamily="34" charset="0"/>
                <a:cs typeface="Arial" panose="020B0604020202020204" pitchFamily="34" charset="0"/>
              </a:rPr>
              <a:t>95% confidence intervals are shown</a:t>
            </a:r>
            <a:endParaRPr lang="en-GB" sz="1200" baseline="30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F0AA5B7-8892-4EA9-AF47-797B672D4EFB}"/>
              </a:ext>
            </a:extLst>
          </p:cNvPr>
          <p:cNvSpPr txBox="1"/>
          <p:nvPr/>
        </p:nvSpPr>
        <p:spPr>
          <a:xfrm>
            <a:off x="7906327" y="5974103"/>
            <a:ext cx="4176927" cy="307777"/>
          </a:xfrm>
          <a:prstGeom prst="rect">
            <a:avLst/>
          </a:prstGeom>
          <a:noFill/>
        </p:spPr>
        <p:txBody>
          <a:bodyPr wrap="square" rtlCol="0">
            <a:spAutoFit/>
          </a:bodyPr>
          <a:lstStyle/>
          <a:p>
            <a:pPr algn="r"/>
            <a:r>
              <a:rPr lang="en-GB" sz="1400" dirty="0"/>
              <a:t>*</a:t>
            </a:r>
            <a:r>
              <a:rPr lang="en-GB" sz="1400" dirty="0">
                <a:effectLst/>
                <a:latin typeface="Segoe UI" panose="020B0502040204020203" pitchFamily="34" charset="0"/>
              </a:rPr>
              <a:t>Chart </a:t>
            </a:r>
            <a:r>
              <a:rPr lang="en-GB" sz="1400" dirty="0">
                <a:latin typeface="Segoe UI" panose="020B0502040204020203" pitchFamily="34" charset="0"/>
              </a:rPr>
              <a:t>uses latest available data</a:t>
            </a:r>
            <a:endParaRPr lang="en-GB" sz="1400" dirty="0">
              <a:effectLst/>
              <a:latin typeface="Arial" panose="020B0604020202020204" pitchFamily="34" charset="0"/>
            </a:endParaRPr>
          </a:p>
        </p:txBody>
      </p:sp>
    </p:spTree>
    <p:extLst>
      <p:ext uri="{BB962C8B-B14F-4D97-AF65-F5344CB8AC3E}">
        <p14:creationId xmlns:p14="http://schemas.microsoft.com/office/powerpoint/2010/main" val="157712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Adult obesity prevalence by ethnic group: Women</a:t>
            </a:r>
            <a:br>
              <a:rPr lang="en-GB" dirty="0"/>
            </a:br>
            <a:r>
              <a:rPr lang="en-GB" sz="2700" b="0" dirty="0"/>
              <a:t>Health Survey for England 2011 to 2019* combined</a:t>
            </a:r>
            <a:endParaRPr lang="en-GB" b="0" dirty="0"/>
          </a:p>
        </p:txBody>
      </p:sp>
      <p:pic>
        <p:nvPicPr>
          <p:cNvPr id="7" name="Picture 6">
            <a:extLst>
              <a:ext uri="{FF2B5EF4-FFF2-40B4-BE49-F238E27FC236}">
                <a16:creationId xmlns:a16="http://schemas.microsoft.com/office/drawing/2014/main" id="{6AEFB036-6CEF-4C19-8948-020BC3366799}"/>
              </a:ext>
            </a:extLst>
          </p:cNvPr>
          <p:cNvPicPr>
            <a:picLocks noChangeAspect="1"/>
          </p:cNvPicPr>
          <p:nvPr/>
        </p:nvPicPr>
        <p:blipFill>
          <a:blip r:embed="rId2"/>
          <a:stretch>
            <a:fillRect/>
          </a:stretch>
        </p:blipFill>
        <p:spPr>
          <a:xfrm>
            <a:off x="596730" y="1186367"/>
            <a:ext cx="10972702" cy="4752984"/>
          </a:xfrm>
          <a:prstGeom prst="rect">
            <a:avLst/>
          </a:prstGeom>
        </p:spPr>
      </p:pic>
      <p:sp>
        <p:nvSpPr>
          <p:cNvPr id="6" name="TextBox 5">
            <a:extLst>
              <a:ext uri="{FF2B5EF4-FFF2-40B4-BE49-F238E27FC236}">
                <a16:creationId xmlns:a16="http://schemas.microsoft.com/office/drawing/2014/main" id="{751036B5-41F5-4BF3-A905-B33B2C275DA3}"/>
              </a:ext>
            </a:extLst>
          </p:cNvPr>
          <p:cNvSpPr txBox="1">
            <a:spLocks noChangeArrowheads="1"/>
          </p:cNvSpPr>
          <p:nvPr/>
        </p:nvSpPr>
        <p:spPr bwMode="auto">
          <a:xfrm>
            <a:off x="90736" y="5837755"/>
            <a:ext cx="3240360" cy="461665"/>
          </a:xfrm>
          <a:prstGeom prst="rect">
            <a:avLst/>
          </a:prstGeom>
          <a:noFill/>
          <a:ln w="9525">
            <a:noFill/>
            <a:miter lim="800000"/>
            <a:headEnd/>
            <a:tailEnd/>
          </a:ln>
        </p:spPr>
        <p:txBody>
          <a:bodyPr wrap="square">
            <a:spAutoFit/>
          </a:bodyPr>
          <a:lstStyle/>
          <a:p>
            <a:r>
              <a:rPr lang="en-GB" sz="1200" dirty="0">
                <a:latin typeface="Arial" panose="020B0604020202020204" pitchFamily="34" charset="0"/>
                <a:cs typeface="Arial" panose="020B0604020202020204" pitchFamily="34" charset="0"/>
              </a:rPr>
              <a:t>Obesity prevalence is age standardised</a:t>
            </a:r>
          </a:p>
          <a:p>
            <a:r>
              <a:rPr lang="en-GB" sz="1200" dirty="0">
                <a:latin typeface="Arial" panose="020B0604020202020204" pitchFamily="34" charset="0"/>
                <a:cs typeface="Arial" panose="020B0604020202020204" pitchFamily="34" charset="0"/>
              </a:rPr>
              <a:t>95% confidence intervals are shown</a:t>
            </a:r>
            <a:endParaRPr lang="en-GB" sz="1200" baseline="30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E8F7AB8-FEC3-4068-9A75-351D559440DD}"/>
              </a:ext>
            </a:extLst>
          </p:cNvPr>
          <p:cNvSpPr txBox="1"/>
          <p:nvPr/>
        </p:nvSpPr>
        <p:spPr>
          <a:xfrm>
            <a:off x="8860906" y="5856225"/>
            <a:ext cx="3000215" cy="430887"/>
          </a:xfrm>
          <a:prstGeom prst="rect">
            <a:avLst/>
          </a:prstGeom>
          <a:noFill/>
        </p:spPr>
        <p:txBody>
          <a:bodyPr wrap="square">
            <a:spAutoFit/>
          </a:bodyPr>
          <a:lstStyle/>
          <a:p>
            <a:pPr algn="r"/>
            <a:r>
              <a:rPr lang="en-GB" sz="1100" dirty="0">
                <a:latin typeface="Arial" panose="020B0604020202020204" pitchFamily="34" charset="0"/>
                <a:cs typeface="Arial" panose="020B0604020202020204" pitchFamily="34" charset="0"/>
              </a:rPr>
              <a:t>* Chart uses the 2019 data as survey participants had measured height and weight</a:t>
            </a:r>
          </a:p>
        </p:txBody>
      </p:sp>
    </p:spTree>
    <p:extLst>
      <p:ext uri="{BB962C8B-B14F-4D97-AF65-F5344CB8AC3E}">
        <p14:creationId xmlns:p14="http://schemas.microsoft.com/office/powerpoint/2010/main" val="663661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Adult obesity prevalence by ethnic group: Men</a:t>
            </a:r>
            <a:br>
              <a:rPr lang="en-GB" dirty="0"/>
            </a:br>
            <a:r>
              <a:rPr lang="en-GB" sz="2700" b="0" dirty="0"/>
              <a:t>Health Survey for England 2011 to 2019* combined</a:t>
            </a:r>
            <a:endParaRPr lang="en-GB" b="0" dirty="0"/>
          </a:p>
        </p:txBody>
      </p:sp>
      <p:pic>
        <p:nvPicPr>
          <p:cNvPr id="3" name="Picture 2">
            <a:extLst>
              <a:ext uri="{FF2B5EF4-FFF2-40B4-BE49-F238E27FC236}">
                <a16:creationId xmlns:a16="http://schemas.microsoft.com/office/drawing/2014/main" id="{7E870518-ED78-459E-9CBF-B1AB96634F0B}"/>
              </a:ext>
            </a:extLst>
          </p:cNvPr>
          <p:cNvPicPr>
            <a:picLocks noChangeAspect="1"/>
          </p:cNvPicPr>
          <p:nvPr/>
        </p:nvPicPr>
        <p:blipFill>
          <a:blip r:embed="rId2"/>
          <a:stretch>
            <a:fillRect/>
          </a:stretch>
        </p:blipFill>
        <p:spPr>
          <a:xfrm>
            <a:off x="584157" y="1186367"/>
            <a:ext cx="10891411" cy="4718519"/>
          </a:xfrm>
          <a:prstGeom prst="rect">
            <a:avLst/>
          </a:prstGeom>
        </p:spPr>
      </p:pic>
      <p:sp>
        <p:nvSpPr>
          <p:cNvPr id="6" name="TextBox 5">
            <a:extLst>
              <a:ext uri="{FF2B5EF4-FFF2-40B4-BE49-F238E27FC236}">
                <a16:creationId xmlns:a16="http://schemas.microsoft.com/office/drawing/2014/main" id="{ECBA09CA-879C-40E2-9F49-4EEBE5E38816}"/>
              </a:ext>
            </a:extLst>
          </p:cNvPr>
          <p:cNvSpPr txBox="1">
            <a:spLocks noChangeArrowheads="1"/>
          </p:cNvSpPr>
          <p:nvPr/>
        </p:nvSpPr>
        <p:spPr bwMode="auto">
          <a:xfrm>
            <a:off x="90736" y="5837755"/>
            <a:ext cx="3240360" cy="461665"/>
          </a:xfrm>
          <a:prstGeom prst="rect">
            <a:avLst/>
          </a:prstGeom>
          <a:noFill/>
          <a:ln w="9525">
            <a:noFill/>
            <a:miter lim="800000"/>
            <a:headEnd/>
            <a:tailEnd/>
          </a:ln>
        </p:spPr>
        <p:txBody>
          <a:bodyPr wrap="square">
            <a:spAutoFit/>
          </a:bodyPr>
          <a:lstStyle/>
          <a:p>
            <a:r>
              <a:rPr lang="en-GB" sz="1200" dirty="0">
                <a:latin typeface="Arial" panose="020B0604020202020204" pitchFamily="34" charset="0"/>
                <a:cs typeface="Arial" panose="020B0604020202020204" pitchFamily="34" charset="0"/>
              </a:rPr>
              <a:t>Obesity prevalence is age standardised</a:t>
            </a:r>
          </a:p>
          <a:p>
            <a:r>
              <a:rPr lang="en-GB" sz="1200" dirty="0">
                <a:latin typeface="Arial" panose="020B0604020202020204" pitchFamily="34" charset="0"/>
                <a:cs typeface="Arial" panose="020B0604020202020204" pitchFamily="34" charset="0"/>
              </a:rPr>
              <a:t>95% confidence intervals are shown</a:t>
            </a:r>
            <a:endParaRPr lang="en-GB" sz="1200" baseline="30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728E491-1431-481B-BA2F-19C8908B38EE}"/>
              </a:ext>
            </a:extLst>
          </p:cNvPr>
          <p:cNvSpPr txBox="1"/>
          <p:nvPr/>
        </p:nvSpPr>
        <p:spPr>
          <a:xfrm>
            <a:off x="8860906" y="5856225"/>
            <a:ext cx="3000215" cy="430887"/>
          </a:xfrm>
          <a:prstGeom prst="rect">
            <a:avLst/>
          </a:prstGeom>
          <a:noFill/>
        </p:spPr>
        <p:txBody>
          <a:bodyPr wrap="square">
            <a:spAutoFit/>
          </a:bodyPr>
          <a:lstStyle/>
          <a:p>
            <a:pPr algn="r"/>
            <a:r>
              <a:rPr lang="en-GB" sz="1100" dirty="0">
                <a:latin typeface="Arial" panose="020B0604020202020204" pitchFamily="34" charset="0"/>
                <a:cs typeface="Arial" panose="020B0604020202020204" pitchFamily="34" charset="0"/>
              </a:rPr>
              <a:t>* Chart uses the 2019 data as survey participants had measured height and weight</a:t>
            </a:r>
          </a:p>
        </p:txBody>
      </p:sp>
    </p:spTree>
    <p:extLst>
      <p:ext uri="{BB962C8B-B14F-4D97-AF65-F5344CB8AC3E}">
        <p14:creationId xmlns:p14="http://schemas.microsoft.com/office/powerpoint/2010/main" val="3586774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Adult obesity prevalence by region</a:t>
            </a:r>
            <a:br>
              <a:rPr lang="en-GB" dirty="0"/>
            </a:br>
            <a:r>
              <a:rPr lang="en-GB" sz="2700" b="0" dirty="0"/>
              <a:t>Health Survey for England 2019*</a:t>
            </a:r>
            <a:endParaRPr lang="en-GB" b="0" dirty="0"/>
          </a:p>
        </p:txBody>
      </p:sp>
      <p:pic>
        <p:nvPicPr>
          <p:cNvPr id="6" name="Picture 5">
            <a:extLst>
              <a:ext uri="{FF2B5EF4-FFF2-40B4-BE49-F238E27FC236}">
                <a16:creationId xmlns:a16="http://schemas.microsoft.com/office/drawing/2014/main" id="{2CF1FAEA-43EB-45B1-B7ED-61780D647B4C}"/>
              </a:ext>
            </a:extLst>
          </p:cNvPr>
          <p:cNvPicPr>
            <a:picLocks noChangeAspect="1"/>
          </p:cNvPicPr>
          <p:nvPr/>
        </p:nvPicPr>
        <p:blipFill>
          <a:blip r:embed="rId2"/>
          <a:stretch>
            <a:fillRect/>
          </a:stretch>
        </p:blipFill>
        <p:spPr>
          <a:xfrm>
            <a:off x="620015" y="1204839"/>
            <a:ext cx="10370539" cy="4752094"/>
          </a:xfrm>
          <a:prstGeom prst="rect">
            <a:avLst/>
          </a:prstGeom>
        </p:spPr>
      </p:pic>
      <p:sp>
        <p:nvSpPr>
          <p:cNvPr id="9" name="TextBox 8">
            <a:extLst>
              <a:ext uri="{FF2B5EF4-FFF2-40B4-BE49-F238E27FC236}">
                <a16:creationId xmlns:a16="http://schemas.microsoft.com/office/drawing/2014/main" id="{6D743D6D-33C4-4782-B590-E82A8750BCA6}"/>
              </a:ext>
            </a:extLst>
          </p:cNvPr>
          <p:cNvSpPr txBox="1">
            <a:spLocks noChangeArrowheads="1"/>
          </p:cNvSpPr>
          <p:nvPr/>
        </p:nvSpPr>
        <p:spPr bwMode="auto">
          <a:xfrm>
            <a:off x="90736" y="5837755"/>
            <a:ext cx="3240360" cy="461665"/>
          </a:xfrm>
          <a:prstGeom prst="rect">
            <a:avLst/>
          </a:prstGeom>
          <a:noFill/>
          <a:ln w="9525">
            <a:noFill/>
            <a:miter lim="800000"/>
            <a:headEnd/>
            <a:tailEnd/>
          </a:ln>
        </p:spPr>
        <p:txBody>
          <a:bodyPr wrap="square">
            <a:spAutoFit/>
          </a:bodyPr>
          <a:lstStyle/>
          <a:p>
            <a:r>
              <a:rPr lang="en-GB" sz="1200" dirty="0">
                <a:latin typeface="Arial" panose="020B0604020202020204" pitchFamily="34" charset="0"/>
                <a:cs typeface="Arial" panose="020B0604020202020204" pitchFamily="34" charset="0"/>
              </a:rPr>
              <a:t>Obesity prevalence is age standardised</a:t>
            </a:r>
          </a:p>
          <a:p>
            <a:r>
              <a:rPr lang="en-GB" sz="1200" dirty="0">
                <a:latin typeface="Arial" panose="020B0604020202020204" pitchFamily="34" charset="0"/>
                <a:cs typeface="Arial" panose="020B0604020202020204" pitchFamily="34" charset="0"/>
              </a:rPr>
              <a:t>95% confidence intervals are shown</a:t>
            </a:r>
            <a:endParaRPr lang="en-GB" sz="1200" baseline="30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828CB81-1C05-4AA9-95A5-6B67E8D0A7DA}"/>
              </a:ext>
            </a:extLst>
          </p:cNvPr>
          <p:cNvSpPr txBox="1"/>
          <p:nvPr/>
        </p:nvSpPr>
        <p:spPr>
          <a:xfrm>
            <a:off x="8860906" y="5856225"/>
            <a:ext cx="3000215" cy="430887"/>
          </a:xfrm>
          <a:prstGeom prst="rect">
            <a:avLst/>
          </a:prstGeom>
          <a:noFill/>
        </p:spPr>
        <p:txBody>
          <a:bodyPr wrap="square">
            <a:spAutoFit/>
          </a:bodyPr>
          <a:lstStyle/>
          <a:p>
            <a:pPr algn="r"/>
            <a:r>
              <a:rPr lang="en-GB" sz="1100" dirty="0">
                <a:latin typeface="Arial" panose="020B0604020202020204" pitchFamily="34" charset="0"/>
                <a:cs typeface="Arial" panose="020B0604020202020204" pitchFamily="34" charset="0"/>
              </a:rPr>
              <a:t>* Chart uses the 2019 data as survey participants had measured height and weight</a:t>
            </a:r>
          </a:p>
        </p:txBody>
      </p:sp>
    </p:spTree>
    <p:extLst>
      <p:ext uri="{BB962C8B-B14F-4D97-AF65-F5344CB8AC3E}">
        <p14:creationId xmlns:p14="http://schemas.microsoft.com/office/powerpoint/2010/main" val="1879637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BAC7-33ED-4896-A18C-5E4CA2AC2DF7}"/>
              </a:ext>
            </a:extLst>
          </p:cNvPr>
          <p:cNvSpPr>
            <a:spLocks noGrp="1"/>
          </p:cNvSpPr>
          <p:nvPr>
            <p:ph type="title"/>
          </p:nvPr>
        </p:nvSpPr>
        <p:spPr>
          <a:xfrm>
            <a:off x="831850" y="2587192"/>
            <a:ext cx="10515600" cy="590931"/>
          </a:xfrm>
        </p:spPr>
        <p:txBody>
          <a:bodyPr/>
          <a:lstStyle/>
          <a:p>
            <a:r>
              <a:rPr lang="en-GB" dirty="0"/>
              <a:t>Waist circumference</a:t>
            </a:r>
          </a:p>
        </p:txBody>
      </p:sp>
    </p:spTree>
    <p:extLst>
      <p:ext uri="{BB962C8B-B14F-4D97-AF65-F5344CB8AC3E}">
        <p14:creationId xmlns:p14="http://schemas.microsoft.com/office/powerpoint/2010/main" val="36088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Adult mean waist circumference</a:t>
            </a:r>
            <a:br>
              <a:rPr lang="en-GB" dirty="0"/>
            </a:br>
            <a:r>
              <a:rPr lang="en-GB" sz="2700" b="0" dirty="0"/>
              <a:t>Health Survey for England 2019*</a:t>
            </a:r>
            <a:endParaRPr lang="en-GB" b="0" dirty="0"/>
          </a:p>
        </p:txBody>
      </p:sp>
      <p:pic>
        <p:nvPicPr>
          <p:cNvPr id="3" name="Picture 2">
            <a:extLst>
              <a:ext uri="{FF2B5EF4-FFF2-40B4-BE49-F238E27FC236}">
                <a16:creationId xmlns:a16="http://schemas.microsoft.com/office/drawing/2014/main" id="{FDA43682-E842-4694-82B7-47A510C53256}"/>
              </a:ext>
            </a:extLst>
          </p:cNvPr>
          <p:cNvPicPr>
            <a:picLocks noChangeAspect="1"/>
          </p:cNvPicPr>
          <p:nvPr/>
        </p:nvPicPr>
        <p:blipFill>
          <a:blip r:embed="rId2"/>
          <a:stretch>
            <a:fillRect/>
          </a:stretch>
        </p:blipFill>
        <p:spPr>
          <a:xfrm>
            <a:off x="1511081" y="1495771"/>
            <a:ext cx="9144000" cy="4470140"/>
          </a:xfrm>
          <a:prstGeom prst="rect">
            <a:avLst/>
          </a:prstGeom>
        </p:spPr>
      </p:pic>
      <p:sp>
        <p:nvSpPr>
          <p:cNvPr id="4" name="TextBox 3">
            <a:extLst>
              <a:ext uri="{FF2B5EF4-FFF2-40B4-BE49-F238E27FC236}">
                <a16:creationId xmlns:a16="http://schemas.microsoft.com/office/drawing/2014/main" id="{02500D7E-7618-4595-8007-A06B6FBFFF6A}"/>
              </a:ext>
            </a:extLst>
          </p:cNvPr>
          <p:cNvSpPr txBox="1"/>
          <p:nvPr/>
        </p:nvSpPr>
        <p:spPr>
          <a:xfrm>
            <a:off x="7906327" y="5974103"/>
            <a:ext cx="4176927" cy="307777"/>
          </a:xfrm>
          <a:prstGeom prst="rect">
            <a:avLst/>
          </a:prstGeom>
          <a:noFill/>
        </p:spPr>
        <p:txBody>
          <a:bodyPr wrap="square" rtlCol="0">
            <a:spAutoFit/>
          </a:bodyPr>
          <a:lstStyle/>
          <a:p>
            <a:pPr algn="r"/>
            <a:r>
              <a:rPr lang="en-GB" sz="1400" dirty="0"/>
              <a:t>*</a:t>
            </a:r>
            <a:r>
              <a:rPr lang="en-GB" sz="1400" dirty="0">
                <a:effectLst/>
                <a:latin typeface="Segoe UI" panose="020B0502040204020203" pitchFamily="34" charset="0"/>
              </a:rPr>
              <a:t>2020 and 2021 data not available</a:t>
            </a:r>
            <a:endParaRPr lang="en-GB" sz="1400" dirty="0">
              <a:effectLst/>
              <a:latin typeface="Arial" panose="020B0604020202020204" pitchFamily="34" charset="0"/>
            </a:endParaRPr>
          </a:p>
        </p:txBody>
      </p:sp>
    </p:spTree>
    <p:extLst>
      <p:ext uri="{BB962C8B-B14F-4D97-AF65-F5344CB8AC3E}">
        <p14:creationId xmlns:p14="http://schemas.microsoft.com/office/powerpoint/2010/main" val="3957574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Adult very high waist circumference</a:t>
            </a:r>
            <a:br>
              <a:rPr lang="en-GB" dirty="0"/>
            </a:br>
            <a:r>
              <a:rPr lang="en-GB" sz="2700" b="0" dirty="0"/>
              <a:t>Health Survey for England 2019*</a:t>
            </a:r>
            <a:endParaRPr lang="en-GB" b="0" dirty="0"/>
          </a:p>
        </p:txBody>
      </p:sp>
      <p:sp>
        <p:nvSpPr>
          <p:cNvPr id="3" name="TextBox 2">
            <a:extLst>
              <a:ext uri="{FF2B5EF4-FFF2-40B4-BE49-F238E27FC236}">
                <a16:creationId xmlns:a16="http://schemas.microsoft.com/office/drawing/2014/main" id="{C2C112C5-55C2-494B-9B0B-32315442A531}"/>
              </a:ext>
            </a:extLst>
          </p:cNvPr>
          <p:cNvSpPr txBox="1"/>
          <p:nvPr/>
        </p:nvSpPr>
        <p:spPr>
          <a:xfrm>
            <a:off x="2223354" y="1226989"/>
            <a:ext cx="2232248" cy="369332"/>
          </a:xfrm>
          <a:prstGeom prst="rect">
            <a:avLst/>
          </a:prstGeom>
          <a:noFill/>
        </p:spPr>
        <p:txBody>
          <a:bodyPr wrap="square" rtlCol="0">
            <a:spAutoFit/>
          </a:bodyPr>
          <a:lstStyle/>
          <a:p>
            <a:pPr algn="ctr"/>
            <a:r>
              <a:rPr lang="en-GB" b="1" dirty="0">
                <a:solidFill>
                  <a:srgbClr val="8B2346"/>
                </a:solidFill>
              </a:rPr>
              <a:t>Women</a:t>
            </a:r>
          </a:p>
        </p:txBody>
      </p:sp>
      <p:sp>
        <p:nvSpPr>
          <p:cNvPr id="4" name="TextBox 3">
            <a:extLst>
              <a:ext uri="{FF2B5EF4-FFF2-40B4-BE49-F238E27FC236}">
                <a16:creationId xmlns:a16="http://schemas.microsoft.com/office/drawing/2014/main" id="{A01BE660-CB29-4B97-8BBA-2DBE3B3304C7}"/>
              </a:ext>
            </a:extLst>
          </p:cNvPr>
          <p:cNvSpPr txBox="1"/>
          <p:nvPr/>
        </p:nvSpPr>
        <p:spPr>
          <a:xfrm>
            <a:off x="8364739" y="1226989"/>
            <a:ext cx="2232248" cy="369332"/>
          </a:xfrm>
          <a:prstGeom prst="rect">
            <a:avLst/>
          </a:prstGeom>
          <a:noFill/>
        </p:spPr>
        <p:txBody>
          <a:bodyPr wrap="square" rtlCol="0">
            <a:spAutoFit/>
          </a:bodyPr>
          <a:lstStyle/>
          <a:p>
            <a:pPr algn="ctr"/>
            <a:r>
              <a:rPr lang="en-GB" b="1" dirty="0">
                <a:solidFill>
                  <a:srgbClr val="00A188"/>
                </a:solidFill>
              </a:rPr>
              <a:t>Men</a:t>
            </a:r>
          </a:p>
        </p:txBody>
      </p:sp>
      <p:pic>
        <p:nvPicPr>
          <p:cNvPr id="6" name="Picture 5">
            <a:extLst>
              <a:ext uri="{FF2B5EF4-FFF2-40B4-BE49-F238E27FC236}">
                <a16:creationId xmlns:a16="http://schemas.microsoft.com/office/drawing/2014/main" id="{E10D7AAB-8BFC-4D0E-B0A8-157B3F2F75DA}"/>
              </a:ext>
            </a:extLst>
          </p:cNvPr>
          <p:cNvPicPr>
            <a:picLocks noChangeAspect="1"/>
          </p:cNvPicPr>
          <p:nvPr/>
        </p:nvPicPr>
        <p:blipFill>
          <a:blip r:embed="rId2"/>
          <a:stretch>
            <a:fillRect/>
          </a:stretch>
        </p:blipFill>
        <p:spPr>
          <a:xfrm>
            <a:off x="839394" y="1547914"/>
            <a:ext cx="10790353" cy="4406884"/>
          </a:xfrm>
          <a:prstGeom prst="rect">
            <a:avLst/>
          </a:prstGeom>
        </p:spPr>
      </p:pic>
      <p:sp>
        <p:nvSpPr>
          <p:cNvPr id="7" name="Rectangle 6">
            <a:extLst>
              <a:ext uri="{FF2B5EF4-FFF2-40B4-BE49-F238E27FC236}">
                <a16:creationId xmlns:a16="http://schemas.microsoft.com/office/drawing/2014/main" id="{7660CF7F-3EC8-44BD-9E4E-3996DFD7514B}"/>
              </a:ext>
            </a:extLst>
          </p:cNvPr>
          <p:cNvSpPr>
            <a:spLocks noChangeArrowheads="1"/>
          </p:cNvSpPr>
          <p:nvPr/>
        </p:nvSpPr>
        <p:spPr bwMode="auto">
          <a:xfrm>
            <a:off x="3498776" y="6002724"/>
            <a:ext cx="8235266" cy="276999"/>
          </a:xfrm>
          <a:prstGeom prst="rect">
            <a:avLst/>
          </a:prstGeom>
          <a:noFill/>
          <a:ln w="9525">
            <a:noFill/>
            <a:miter lim="800000"/>
            <a:headEnd/>
            <a:tailEnd/>
          </a:ln>
        </p:spPr>
        <p:txBody>
          <a:bodyPr wrap="square">
            <a:spAutoFit/>
          </a:bodyPr>
          <a:lstStyle/>
          <a:p>
            <a:pPr algn="r"/>
            <a:r>
              <a:rPr lang="en-GB" sz="1200" dirty="0">
                <a:latin typeface="Arial" panose="020B0604020202020204" pitchFamily="34" charset="0"/>
                <a:cs typeface="Arial" panose="020B0604020202020204" pitchFamily="34" charset="0"/>
              </a:rPr>
              <a:t>Very high waist circumference is taken to be greater than 102cm in men and greater than 88cm in women</a:t>
            </a:r>
          </a:p>
        </p:txBody>
      </p:sp>
      <p:sp>
        <p:nvSpPr>
          <p:cNvPr id="8" name="TextBox 7">
            <a:extLst>
              <a:ext uri="{FF2B5EF4-FFF2-40B4-BE49-F238E27FC236}">
                <a16:creationId xmlns:a16="http://schemas.microsoft.com/office/drawing/2014/main" id="{95E6635D-AF03-4072-9959-36992988B2A8}"/>
              </a:ext>
            </a:extLst>
          </p:cNvPr>
          <p:cNvSpPr txBox="1"/>
          <p:nvPr/>
        </p:nvSpPr>
        <p:spPr>
          <a:xfrm>
            <a:off x="33294" y="5967946"/>
            <a:ext cx="4176927" cy="307777"/>
          </a:xfrm>
          <a:prstGeom prst="rect">
            <a:avLst/>
          </a:prstGeom>
          <a:noFill/>
        </p:spPr>
        <p:txBody>
          <a:bodyPr wrap="square" rtlCol="0">
            <a:spAutoFit/>
          </a:bodyPr>
          <a:lstStyle/>
          <a:p>
            <a:r>
              <a:rPr lang="en-GB" sz="1400" dirty="0"/>
              <a:t>*</a:t>
            </a:r>
            <a:r>
              <a:rPr lang="en-GB" sz="1400" dirty="0">
                <a:effectLst/>
                <a:latin typeface="Segoe UI" panose="020B0502040204020203" pitchFamily="34" charset="0"/>
              </a:rPr>
              <a:t>2020 and 2021 data not available</a:t>
            </a:r>
            <a:endParaRPr lang="en-GB" sz="1400" dirty="0">
              <a:effectLst/>
              <a:latin typeface="Arial" panose="020B0604020202020204" pitchFamily="34" charset="0"/>
            </a:endParaRPr>
          </a:p>
        </p:txBody>
      </p:sp>
    </p:spTree>
    <p:extLst>
      <p:ext uri="{BB962C8B-B14F-4D97-AF65-F5344CB8AC3E}">
        <p14:creationId xmlns:p14="http://schemas.microsoft.com/office/powerpoint/2010/main" val="1464113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Adult very high waist circumference by age and sex</a:t>
            </a:r>
            <a:br>
              <a:rPr lang="en-GB" dirty="0"/>
            </a:br>
            <a:r>
              <a:rPr lang="en-GB" sz="2700" b="0" dirty="0"/>
              <a:t>Health Survey for England 2019*</a:t>
            </a:r>
            <a:endParaRPr lang="en-GB" b="0" dirty="0"/>
          </a:p>
        </p:txBody>
      </p:sp>
      <p:pic>
        <p:nvPicPr>
          <p:cNvPr id="6" name="Picture 5">
            <a:extLst>
              <a:ext uri="{FF2B5EF4-FFF2-40B4-BE49-F238E27FC236}">
                <a16:creationId xmlns:a16="http://schemas.microsoft.com/office/drawing/2014/main" id="{D71C381D-6347-4CCF-BC45-B0C14DC08A93}"/>
              </a:ext>
            </a:extLst>
          </p:cNvPr>
          <p:cNvPicPr>
            <a:picLocks noChangeAspect="1"/>
          </p:cNvPicPr>
          <p:nvPr/>
        </p:nvPicPr>
        <p:blipFill>
          <a:blip r:embed="rId2"/>
          <a:stretch>
            <a:fillRect/>
          </a:stretch>
        </p:blipFill>
        <p:spPr>
          <a:xfrm>
            <a:off x="559178" y="1204839"/>
            <a:ext cx="11047806" cy="4837069"/>
          </a:xfrm>
          <a:prstGeom prst="rect">
            <a:avLst/>
          </a:prstGeom>
        </p:spPr>
      </p:pic>
      <p:sp>
        <p:nvSpPr>
          <p:cNvPr id="7" name="Rectangle 6">
            <a:extLst>
              <a:ext uri="{FF2B5EF4-FFF2-40B4-BE49-F238E27FC236}">
                <a16:creationId xmlns:a16="http://schemas.microsoft.com/office/drawing/2014/main" id="{9AC5FEBF-CB5E-4D52-A4FC-5AE1CAA27EB2}"/>
              </a:ext>
            </a:extLst>
          </p:cNvPr>
          <p:cNvSpPr>
            <a:spLocks noChangeArrowheads="1"/>
          </p:cNvSpPr>
          <p:nvPr/>
        </p:nvSpPr>
        <p:spPr bwMode="auto">
          <a:xfrm>
            <a:off x="3498776" y="6002724"/>
            <a:ext cx="8235266" cy="276999"/>
          </a:xfrm>
          <a:prstGeom prst="rect">
            <a:avLst/>
          </a:prstGeom>
          <a:noFill/>
          <a:ln w="9525">
            <a:noFill/>
            <a:miter lim="800000"/>
            <a:headEnd/>
            <a:tailEnd/>
          </a:ln>
        </p:spPr>
        <p:txBody>
          <a:bodyPr wrap="square">
            <a:spAutoFit/>
          </a:bodyPr>
          <a:lstStyle/>
          <a:p>
            <a:pPr algn="r"/>
            <a:r>
              <a:rPr lang="en-GB" sz="1200" dirty="0">
                <a:latin typeface="Arial" panose="020B0604020202020204" pitchFamily="34" charset="0"/>
                <a:cs typeface="Arial" panose="020B0604020202020204" pitchFamily="34" charset="0"/>
              </a:rPr>
              <a:t>Very high waist circumference is taken to be greater than 102cm in men and greater than 88cm in women</a:t>
            </a:r>
          </a:p>
        </p:txBody>
      </p:sp>
      <p:sp>
        <p:nvSpPr>
          <p:cNvPr id="5" name="TextBox 4">
            <a:extLst>
              <a:ext uri="{FF2B5EF4-FFF2-40B4-BE49-F238E27FC236}">
                <a16:creationId xmlns:a16="http://schemas.microsoft.com/office/drawing/2014/main" id="{E4510AF3-9A94-4EFA-89CC-16A9C5B613F0}"/>
              </a:ext>
            </a:extLst>
          </p:cNvPr>
          <p:cNvSpPr txBox="1"/>
          <p:nvPr/>
        </p:nvSpPr>
        <p:spPr>
          <a:xfrm>
            <a:off x="33294" y="5967946"/>
            <a:ext cx="4176927" cy="307777"/>
          </a:xfrm>
          <a:prstGeom prst="rect">
            <a:avLst/>
          </a:prstGeom>
          <a:noFill/>
        </p:spPr>
        <p:txBody>
          <a:bodyPr wrap="square" rtlCol="0">
            <a:spAutoFit/>
          </a:bodyPr>
          <a:lstStyle/>
          <a:p>
            <a:r>
              <a:rPr lang="en-GB" sz="1400" dirty="0"/>
              <a:t>*</a:t>
            </a:r>
            <a:r>
              <a:rPr lang="en-GB" sz="1400" dirty="0">
                <a:effectLst/>
                <a:latin typeface="Segoe UI" panose="020B0502040204020203" pitchFamily="34" charset="0"/>
              </a:rPr>
              <a:t>2020 and 2021 data not available</a:t>
            </a:r>
            <a:endParaRPr lang="en-GB" sz="1400" dirty="0">
              <a:effectLst/>
              <a:latin typeface="Arial" panose="020B0604020202020204" pitchFamily="34" charset="0"/>
            </a:endParaRPr>
          </a:p>
        </p:txBody>
      </p:sp>
    </p:spTree>
    <p:extLst>
      <p:ext uri="{BB962C8B-B14F-4D97-AF65-F5344CB8AC3E}">
        <p14:creationId xmlns:p14="http://schemas.microsoft.com/office/powerpoint/2010/main" val="3259546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Trend in very high waist circumference among adults</a:t>
            </a:r>
            <a:br>
              <a:rPr lang="en-GB" dirty="0"/>
            </a:br>
            <a:r>
              <a:rPr lang="en-GB" sz="2700" b="0" dirty="0"/>
              <a:t>Health Survey for England 1993 to 2019*</a:t>
            </a:r>
            <a:endParaRPr lang="en-GB" b="0" dirty="0"/>
          </a:p>
        </p:txBody>
      </p:sp>
      <p:pic>
        <p:nvPicPr>
          <p:cNvPr id="4" name="Picture 3">
            <a:extLst>
              <a:ext uri="{FF2B5EF4-FFF2-40B4-BE49-F238E27FC236}">
                <a16:creationId xmlns:a16="http://schemas.microsoft.com/office/drawing/2014/main" id="{C3179137-562F-42F6-A7FD-8E567CBF074A}"/>
              </a:ext>
            </a:extLst>
          </p:cNvPr>
          <p:cNvPicPr>
            <a:picLocks noChangeAspect="1"/>
          </p:cNvPicPr>
          <p:nvPr/>
        </p:nvPicPr>
        <p:blipFill rotWithShape="1">
          <a:blip r:embed="rId2"/>
          <a:srcRect t="4431"/>
          <a:stretch/>
        </p:blipFill>
        <p:spPr>
          <a:xfrm>
            <a:off x="576893" y="1287261"/>
            <a:ext cx="10795401" cy="4650144"/>
          </a:xfrm>
          <a:prstGeom prst="rect">
            <a:avLst/>
          </a:prstGeom>
        </p:spPr>
      </p:pic>
      <p:sp>
        <p:nvSpPr>
          <p:cNvPr id="6" name="Rectangle 5">
            <a:extLst>
              <a:ext uri="{FF2B5EF4-FFF2-40B4-BE49-F238E27FC236}">
                <a16:creationId xmlns:a16="http://schemas.microsoft.com/office/drawing/2014/main" id="{AF6F09D6-4422-46E1-83C8-109362E5DD5A}"/>
              </a:ext>
            </a:extLst>
          </p:cNvPr>
          <p:cNvSpPr>
            <a:spLocks noChangeArrowheads="1"/>
          </p:cNvSpPr>
          <p:nvPr/>
        </p:nvSpPr>
        <p:spPr bwMode="auto">
          <a:xfrm>
            <a:off x="3498776" y="5851800"/>
            <a:ext cx="8235266" cy="461665"/>
          </a:xfrm>
          <a:prstGeom prst="rect">
            <a:avLst/>
          </a:prstGeom>
          <a:noFill/>
          <a:ln w="9525">
            <a:noFill/>
            <a:miter lim="800000"/>
            <a:headEnd/>
            <a:tailEnd/>
          </a:ln>
        </p:spPr>
        <p:txBody>
          <a:bodyPr wrap="square">
            <a:spAutoFit/>
          </a:bodyPr>
          <a:lstStyle/>
          <a:p>
            <a:pPr algn="r"/>
            <a:r>
              <a:rPr lang="en-GB" sz="1200" dirty="0">
                <a:latin typeface="Arial" panose="020B0604020202020204" pitchFamily="34" charset="0"/>
                <a:cs typeface="Arial" panose="020B0604020202020204" pitchFamily="34" charset="0"/>
              </a:rPr>
              <a:t>95% confidence intervals are shown</a:t>
            </a:r>
          </a:p>
          <a:p>
            <a:pPr algn="r"/>
            <a:r>
              <a:rPr lang="en-GB" sz="1200" dirty="0">
                <a:latin typeface="Arial" panose="020B0604020202020204" pitchFamily="34" charset="0"/>
                <a:cs typeface="Arial" panose="020B0604020202020204" pitchFamily="34" charset="0"/>
              </a:rPr>
              <a:t>Very high waist circumference is taken to be greater than 102cm in men and greater than 88cm in women</a:t>
            </a:r>
          </a:p>
        </p:txBody>
      </p:sp>
      <p:sp>
        <p:nvSpPr>
          <p:cNvPr id="5" name="TextBox 4">
            <a:extLst>
              <a:ext uri="{FF2B5EF4-FFF2-40B4-BE49-F238E27FC236}">
                <a16:creationId xmlns:a16="http://schemas.microsoft.com/office/drawing/2014/main" id="{6B7482F6-3394-4FBC-B53A-61AC54939C2F}"/>
              </a:ext>
            </a:extLst>
          </p:cNvPr>
          <p:cNvSpPr txBox="1"/>
          <p:nvPr/>
        </p:nvSpPr>
        <p:spPr>
          <a:xfrm>
            <a:off x="33294" y="5967946"/>
            <a:ext cx="4176927" cy="307777"/>
          </a:xfrm>
          <a:prstGeom prst="rect">
            <a:avLst/>
          </a:prstGeom>
          <a:noFill/>
        </p:spPr>
        <p:txBody>
          <a:bodyPr wrap="square" rtlCol="0">
            <a:spAutoFit/>
          </a:bodyPr>
          <a:lstStyle/>
          <a:p>
            <a:r>
              <a:rPr lang="en-GB" sz="1400" dirty="0"/>
              <a:t>*</a:t>
            </a:r>
            <a:r>
              <a:rPr lang="en-GB" sz="1400" dirty="0">
                <a:effectLst/>
                <a:latin typeface="Segoe UI" panose="020B0502040204020203" pitchFamily="34" charset="0"/>
              </a:rPr>
              <a:t>2020 and 2021 data not available</a:t>
            </a:r>
            <a:endParaRPr lang="en-GB" sz="1400" dirty="0">
              <a:effectLst/>
              <a:latin typeface="Arial" panose="020B0604020202020204" pitchFamily="34" charset="0"/>
            </a:endParaRPr>
          </a:p>
        </p:txBody>
      </p:sp>
    </p:spTree>
    <p:extLst>
      <p:ext uri="{BB962C8B-B14F-4D97-AF65-F5344CB8AC3E}">
        <p14:creationId xmlns:p14="http://schemas.microsoft.com/office/powerpoint/2010/main" val="827488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BAC7-33ED-4896-A18C-5E4CA2AC2DF7}"/>
              </a:ext>
            </a:extLst>
          </p:cNvPr>
          <p:cNvSpPr>
            <a:spLocks noGrp="1"/>
          </p:cNvSpPr>
          <p:nvPr>
            <p:ph type="title"/>
          </p:nvPr>
        </p:nvSpPr>
        <p:spPr>
          <a:xfrm>
            <a:off x="831850" y="2587192"/>
            <a:ext cx="10515600" cy="590931"/>
          </a:xfrm>
        </p:spPr>
        <p:txBody>
          <a:bodyPr/>
          <a:lstStyle/>
          <a:p>
            <a:r>
              <a:rPr lang="en-GB" dirty="0"/>
              <a:t>Health risk using BMI and waist circumference</a:t>
            </a:r>
          </a:p>
        </p:txBody>
      </p:sp>
    </p:spTree>
    <p:extLst>
      <p:ext uri="{BB962C8B-B14F-4D97-AF65-F5344CB8AC3E}">
        <p14:creationId xmlns:p14="http://schemas.microsoft.com/office/powerpoint/2010/main" val="214006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3972-5404-4742-BACB-B6D471A8830B}"/>
              </a:ext>
            </a:extLst>
          </p:cNvPr>
          <p:cNvSpPr>
            <a:spLocks noGrp="1"/>
          </p:cNvSpPr>
          <p:nvPr>
            <p:ph type="title"/>
          </p:nvPr>
        </p:nvSpPr>
        <p:spPr/>
        <p:txBody>
          <a:bodyPr/>
          <a:lstStyle/>
          <a:p>
            <a:r>
              <a:rPr lang="en-GB" dirty="0"/>
              <a:t>Health Survey for England (HSE)</a:t>
            </a:r>
          </a:p>
        </p:txBody>
      </p:sp>
      <p:sp>
        <p:nvSpPr>
          <p:cNvPr id="3" name="Content Placeholder 2">
            <a:extLst>
              <a:ext uri="{FF2B5EF4-FFF2-40B4-BE49-F238E27FC236}">
                <a16:creationId xmlns:a16="http://schemas.microsoft.com/office/drawing/2014/main" id="{F3C445E7-229F-435E-B172-D0A212BE8813}"/>
              </a:ext>
            </a:extLst>
          </p:cNvPr>
          <p:cNvSpPr>
            <a:spLocks noGrp="1"/>
          </p:cNvSpPr>
          <p:nvPr>
            <p:ph idx="1"/>
          </p:nvPr>
        </p:nvSpPr>
        <p:spPr>
          <a:xfrm>
            <a:off x="359999" y="1204839"/>
            <a:ext cx="11446163" cy="4982897"/>
          </a:xfrm>
        </p:spPr>
        <p:txBody>
          <a:bodyPr>
            <a:normAutofit fontScale="70000" lnSpcReduction="20000"/>
          </a:bodyPr>
          <a:lstStyle/>
          <a:p>
            <a:r>
              <a:rPr lang="en-GB" b="0" dirty="0">
                <a:hlinkClick r:id="rId2"/>
              </a:rPr>
              <a:t>https://digital.nhs.uk/data-and-information/publications/statistical/health-survey-for-england</a:t>
            </a:r>
            <a:r>
              <a:rPr lang="en-GB" b="0" dirty="0"/>
              <a:t> </a:t>
            </a:r>
          </a:p>
          <a:p>
            <a:pPr>
              <a:lnSpc>
                <a:spcPct val="120000"/>
              </a:lnSpc>
              <a:spcAft>
                <a:spcPts val="0"/>
              </a:spcAft>
            </a:pPr>
            <a:r>
              <a:rPr lang="en-GB" b="0" dirty="0"/>
              <a:t>The HSE is a cross-sectional survey which samples a representative proportion of the population to monitor trends in the nation’s health and care. It provides information about adults aged 16 and over, and children aged 0 to 15, living in private households in England. The survey consists of an interview, followed by a visit from a nurse.</a:t>
            </a:r>
          </a:p>
          <a:p>
            <a:pPr>
              <a:lnSpc>
                <a:spcPct val="120000"/>
              </a:lnSpc>
              <a:spcAft>
                <a:spcPts val="0"/>
              </a:spcAft>
            </a:pPr>
            <a:endParaRPr lang="en-GB" b="0" dirty="0"/>
          </a:p>
          <a:p>
            <a:pPr>
              <a:lnSpc>
                <a:spcPct val="120000"/>
              </a:lnSpc>
              <a:spcAft>
                <a:spcPts val="0"/>
              </a:spcAft>
            </a:pPr>
            <a:r>
              <a:rPr lang="en-GB" b="0" dirty="0"/>
              <a:t>The data collection for the 2020 HSE was stopped in March 2020 and no data was published for that year. The 2021 HSE data collection approach differed from previous years due to the COVID-19 pandemic. This included a change in mode, from face-to-face interviewer visits to remote telephone and video interviews. A total of 5,880 adults (aged 16 and over) were interviewed in the 2021 survey, 1,705 adults had a nurse visit.</a:t>
            </a:r>
          </a:p>
          <a:p>
            <a:pPr>
              <a:lnSpc>
                <a:spcPct val="120000"/>
              </a:lnSpc>
              <a:spcAft>
                <a:spcPts val="0"/>
              </a:spcAft>
            </a:pPr>
            <a:endParaRPr lang="en-GB" b="0" dirty="0"/>
          </a:p>
          <a:p>
            <a:pPr>
              <a:lnSpc>
                <a:spcPct val="120000"/>
              </a:lnSpc>
              <a:spcAft>
                <a:spcPts val="0"/>
              </a:spcAft>
            </a:pPr>
            <a:r>
              <a:rPr lang="en-GB" b="0" dirty="0"/>
              <a:t>For most of 2021 it was not possible to directly measure participants’ height and weight because of COVID-19 pandemic precautions. Instead, participants were asked to self-report their height and weight during the telephone interview. The estimates of overweight and obesity prevalence were produced using prediction equations that adjusted self-reported values of height and weight in order to predict measured values of height and weight. </a:t>
            </a:r>
          </a:p>
          <a:p>
            <a:pPr>
              <a:lnSpc>
                <a:spcPct val="120000"/>
              </a:lnSpc>
              <a:spcAft>
                <a:spcPts val="0"/>
              </a:spcAft>
            </a:pPr>
            <a:endParaRPr lang="en-GB" b="0" dirty="0"/>
          </a:p>
          <a:p>
            <a:pPr>
              <a:lnSpc>
                <a:spcPct val="120000"/>
              </a:lnSpc>
              <a:spcAft>
                <a:spcPts val="0"/>
              </a:spcAft>
            </a:pPr>
            <a:r>
              <a:rPr lang="en-GB" b="0" dirty="0"/>
              <a:t>Details of the data collection and the prediction equations can be found in the </a:t>
            </a:r>
            <a:r>
              <a:rPr lang="en-GB" b="0" dirty="0">
                <a:hlinkClick r:id="rId3"/>
              </a:rPr>
              <a:t>HSE 2021 Methods report</a:t>
            </a:r>
            <a:r>
              <a:rPr lang="en-GB" b="0" dirty="0"/>
              <a:t>. </a:t>
            </a:r>
          </a:p>
          <a:p>
            <a:pPr>
              <a:lnSpc>
                <a:spcPct val="120000"/>
              </a:lnSpc>
              <a:spcAft>
                <a:spcPts val="0"/>
              </a:spcAft>
            </a:pPr>
            <a:endParaRPr lang="en-GB" b="0" dirty="0"/>
          </a:p>
          <a:p>
            <a:pPr>
              <a:lnSpc>
                <a:spcPct val="120000"/>
              </a:lnSpc>
              <a:spcAft>
                <a:spcPts val="0"/>
              </a:spcAft>
            </a:pPr>
            <a:r>
              <a:rPr lang="en-GB" b="0" dirty="0"/>
              <a:t>Data from the 2021 HSE was limited to only prevalence of overweight and obesity, with no estimates of underweight, healthy weight or severe obesity prevalence. Therefore charts shown in this slide set mostly uses data from the 2019 and previous HSE collections where data from 2021 is not available or not comparable with previous years.</a:t>
            </a:r>
          </a:p>
        </p:txBody>
      </p:sp>
    </p:spTree>
    <p:extLst>
      <p:ext uri="{BB962C8B-B14F-4D97-AF65-F5344CB8AC3E}">
        <p14:creationId xmlns:p14="http://schemas.microsoft.com/office/powerpoint/2010/main" val="3095284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Health risk categories</a:t>
            </a:r>
            <a:br>
              <a:rPr lang="en-GB" dirty="0"/>
            </a:br>
            <a:r>
              <a:rPr lang="en-GB" sz="2700" b="0" dirty="0"/>
              <a:t>Health Survey for England/ NICE</a:t>
            </a:r>
            <a:endParaRPr lang="en-GB" b="0" dirty="0"/>
          </a:p>
        </p:txBody>
      </p:sp>
      <p:pic>
        <p:nvPicPr>
          <p:cNvPr id="4" name="Picture 3">
            <a:extLst>
              <a:ext uri="{FF2B5EF4-FFF2-40B4-BE49-F238E27FC236}">
                <a16:creationId xmlns:a16="http://schemas.microsoft.com/office/drawing/2014/main" id="{14FB6D78-357E-4517-8F50-0A7DC1E44A55}"/>
              </a:ext>
            </a:extLst>
          </p:cNvPr>
          <p:cNvPicPr>
            <a:picLocks noChangeAspect="1"/>
          </p:cNvPicPr>
          <p:nvPr/>
        </p:nvPicPr>
        <p:blipFill>
          <a:blip r:embed="rId2"/>
          <a:stretch>
            <a:fillRect/>
          </a:stretch>
        </p:blipFill>
        <p:spPr>
          <a:xfrm>
            <a:off x="819150" y="1385887"/>
            <a:ext cx="10553700" cy="4086225"/>
          </a:xfrm>
          <a:prstGeom prst="rect">
            <a:avLst/>
          </a:prstGeom>
        </p:spPr>
      </p:pic>
    </p:spTree>
    <p:extLst>
      <p:ext uri="{BB962C8B-B14F-4D97-AF65-F5344CB8AC3E}">
        <p14:creationId xmlns:p14="http://schemas.microsoft.com/office/powerpoint/2010/main" val="3419849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Trend in prevalence of health risk categories</a:t>
            </a:r>
            <a:br>
              <a:rPr lang="en-GB" dirty="0"/>
            </a:br>
            <a:r>
              <a:rPr lang="en-GB" sz="2700" b="0" dirty="0"/>
              <a:t>Health Survey for England 1993 to 2019*</a:t>
            </a:r>
            <a:endParaRPr lang="en-GB" b="0" dirty="0"/>
          </a:p>
        </p:txBody>
      </p:sp>
      <p:sp>
        <p:nvSpPr>
          <p:cNvPr id="3" name="Rectangle 2">
            <a:extLst>
              <a:ext uri="{FF2B5EF4-FFF2-40B4-BE49-F238E27FC236}">
                <a16:creationId xmlns:a16="http://schemas.microsoft.com/office/drawing/2014/main" id="{C3B6F650-6966-422E-8235-81E6C0460E15}"/>
              </a:ext>
            </a:extLst>
          </p:cNvPr>
          <p:cNvSpPr>
            <a:spLocks noChangeArrowheads="1"/>
          </p:cNvSpPr>
          <p:nvPr/>
        </p:nvSpPr>
        <p:spPr bwMode="auto">
          <a:xfrm>
            <a:off x="2589139" y="6005688"/>
            <a:ext cx="9217024" cy="276999"/>
          </a:xfrm>
          <a:prstGeom prst="rect">
            <a:avLst/>
          </a:prstGeom>
          <a:noFill/>
          <a:ln w="9525">
            <a:noFill/>
            <a:miter lim="800000"/>
            <a:headEnd/>
            <a:tailEnd/>
          </a:ln>
        </p:spPr>
        <p:txBody>
          <a:bodyPr wrap="square">
            <a:spAutoFit/>
          </a:bodyPr>
          <a:lstStyle/>
          <a:p>
            <a:pPr algn="r"/>
            <a:r>
              <a:rPr lang="en-GB" sz="1200" dirty="0">
                <a:latin typeface="Arial" panose="020B0604020202020204" pitchFamily="34" charset="0"/>
                <a:cs typeface="Arial" panose="020B0604020202020204" pitchFamily="34" charset="0"/>
              </a:rPr>
              <a:t>Using combined waist circumference and BMI classification, as recommended by NICE</a:t>
            </a:r>
          </a:p>
        </p:txBody>
      </p:sp>
      <p:pic>
        <p:nvPicPr>
          <p:cNvPr id="5" name="Picture 4">
            <a:extLst>
              <a:ext uri="{FF2B5EF4-FFF2-40B4-BE49-F238E27FC236}">
                <a16:creationId xmlns:a16="http://schemas.microsoft.com/office/drawing/2014/main" id="{E70488B5-48D5-4FF9-B6DC-4A98BA6A3BC3}"/>
              </a:ext>
            </a:extLst>
          </p:cNvPr>
          <p:cNvPicPr>
            <a:picLocks noChangeAspect="1"/>
          </p:cNvPicPr>
          <p:nvPr/>
        </p:nvPicPr>
        <p:blipFill>
          <a:blip r:embed="rId2"/>
          <a:stretch>
            <a:fillRect/>
          </a:stretch>
        </p:blipFill>
        <p:spPr>
          <a:xfrm>
            <a:off x="997258" y="1172001"/>
            <a:ext cx="9913398" cy="4866526"/>
          </a:xfrm>
          <a:prstGeom prst="rect">
            <a:avLst/>
          </a:prstGeom>
        </p:spPr>
      </p:pic>
      <p:sp>
        <p:nvSpPr>
          <p:cNvPr id="6" name="TextBox 5">
            <a:extLst>
              <a:ext uri="{FF2B5EF4-FFF2-40B4-BE49-F238E27FC236}">
                <a16:creationId xmlns:a16="http://schemas.microsoft.com/office/drawing/2014/main" id="{924C49BE-D4DD-4908-8B8A-CD34B293EABA}"/>
              </a:ext>
            </a:extLst>
          </p:cNvPr>
          <p:cNvSpPr txBox="1"/>
          <p:nvPr/>
        </p:nvSpPr>
        <p:spPr>
          <a:xfrm>
            <a:off x="33294" y="5967946"/>
            <a:ext cx="4176927" cy="307777"/>
          </a:xfrm>
          <a:prstGeom prst="rect">
            <a:avLst/>
          </a:prstGeom>
          <a:noFill/>
        </p:spPr>
        <p:txBody>
          <a:bodyPr wrap="square" rtlCol="0">
            <a:spAutoFit/>
          </a:bodyPr>
          <a:lstStyle/>
          <a:p>
            <a:r>
              <a:rPr lang="en-GB" sz="1400" dirty="0"/>
              <a:t>*</a:t>
            </a:r>
            <a:r>
              <a:rPr lang="en-GB" sz="1400" dirty="0">
                <a:effectLst/>
                <a:latin typeface="Segoe UI" panose="020B0502040204020203" pitchFamily="34" charset="0"/>
              </a:rPr>
              <a:t>2020 and 2021 data not available</a:t>
            </a:r>
            <a:endParaRPr lang="en-GB" sz="1400" dirty="0">
              <a:effectLst/>
              <a:latin typeface="Arial" panose="020B0604020202020204" pitchFamily="34" charset="0"/>
            </a:endParaRPr>
          </a:p>
        </p:txBody>
      </p:sp>
    </p:spTree>
    <p:extLst>
      <p:ext uri="{BB962C8B-B14F-4D97-AF65-F5344CB8AC3E}">
        <p14:creationId xmlns:p14="http://schemas.microsoft.com/office/powerpoint/2010/main" val="220118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385DD40-508D-4332-BE3A-7C8200178665}"/>
              </a:ext>
            </a:extLst>
          </p:cNvPr>
          <p:cNvPicPr>
            <a:picLocks noChangeAspect="1"/>
          </p:cNvPicPr>
          <p:nvPr/>
        </p:nvPicPr>
        <p:blipFill>
          <a:blip r:embed="rId2"/>
          <a:stretch>
            <a:fillRect/>
          </a:stretch>
        </p:blipFill>
        <p:spPr>
          <a:xfrm>
            <a:off x="1390999" y="3920115"/>
            <a:ext cx="9958579" cy="2150335"/>
          </a:xfrm>
          <a:prstGeom prst="rect">
            <a:avLst/>
          </a:prstGeom>
        </p:spPr>
      </p:pic>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Change in prevalence of health risk categories</a:t>
            </a:r>
            <a:br>
              <a:rPr lang="en-GB" dirty="0"/>
            </a:br>
            <a:r>
              <a:rPr lang="en-GB" sz="2700" b="0" dirty="0"/>
              <a:t>Health Survey for England</a:t>
            </a:r>
            <a:endParaRPr lang="en-GB" b="0" dirty="0"/>
          </a:p>
        </p:txBody>
      </p:sp>
      <p:sp>
        <p:nvSpPr>
          <p:cNvPr id="3" name="Rectangle 2">
            <a:extLst>
              <a:ext uri="{FF2B5EF4-FFF2-40B4-BE49-F238E27FC236}">
                <a16:creationId xmlns:a16="http://schemas.microsoft.com/office/drawing/2014/main" id="{C3B6F650-6966-422E-8235-81E6C0460E15}"/>
              </a:ext>
            </a:extLst>
          </p:cNvPr>
          <p:cNvSpPr>
            <a:spLocks noChangeArrowheads="1"/>
          </p:cNvSpPr>
          <p:nvPr/>
        </p:nvSpPr>
        <p:spPr bwMode="auto">
          <a:xfrm>
            <a:off x="2589139" y="6014566"/>
            <a:ext cx="9217024" cy="276999"/>
          </a:xfrm>
          <a:prstGeom prst="rect">
            <a:avLst/>
          </a:prstGeom>
          <a:noFill/>
          <a:ln w="9525">
            <a:noFill/>
            <a:miter lim="800000"/>
            <a:headEnd/>
            <a:tailEnd/>
          </a:ln>
        </p:spPr>
        <p:txBody>
          <a:bodyPr wrap="square">
            <a:spAutoFit/>
          </a:bodyPr>
          <a:lstStyle/>
          <a:p>
            <a:pPr algn="r"/>
            <a:r>
              <a:rPr lang="en-GB" sz="1200" dirty="0">
                <a:latin typeface="Arial" panose="020B0604020202020204" pitchFamily="34" charset="0"/>
                <a:cs typeface="Arial" panose="020B0604020202020204" pitchFamily="34" charset="0"/>
              </a:rPr>
              <a:t>Using combined waist circumference and BMI classification, as recommended by NICE</a:t>
            </a:r>
          </a:p>
        </p:txBody>
      </p:sp>
      <p:sp>
        <p:nvSpPr>
          <p:cNvPr id="6" name="TextBox 5">
            <a:extLst>
              <a:ext uri="{FF2B5EF4-FFF2-40B4-BE49-F238E27FC236}">
                <a16:creationId xmlns:a16="http://schemas.microsoft.com/office/drawing/2014/main" id="{B86FBBB3-8A5F-4631-95DB-C1F70157DEFA}"/>
              </a:ext>
            </a:extLst>
          </p:cNvPr>
          <p:cNvSpPr txBox="1"/>
          <p:nvPr/>
        </p:nvSpPr>
        <p:spPr>
          <a:xfrm>
            <a:off x="230354" y="2588902"/>
            <a:ext cx="1224136" cy="338554"/>
          </a:xfrm>
          <a:prstGeom prst="rect">
            <a:avLst/>
          </a:prstGeom>
          <a:noFill/>
        </p:spPr>
        <p:txBody>
          <a:bodyPr wrap="square" rtlCol="0">
            <a:spAutoFit/>
          </a:bodyPr>
          <a:lstStyle/>
          <a:p>
            <a:r>
              <a:rPr lang="en-GB" sz="1600" b="1" dirty="0">
                <a:latin typeface="Calibri" pitchFamily="34" charset="0"/>
                <a:cs typeface="Calibri" pitchFamily="34" charset="0"/>
              </a:rPr>
              <a:t>1993-1994</a:t>
            </a:r>
          </a:p>
        </p:txBody>
      </p:sp>
      <p:sp>
        <p:nvSpPr>
          <p:cNvPr id="7" name="TextBox 6">
            <a:extLst>
              <a:ext uri="{FF2B5EF4-FFF2-40B4-BE49-F238E27FC236}">
                <a16:creationId xmlns:a16="http://schemas.microsoft.com/office/drawing/2014/main" id="{323CBEDC-3215-43A5-ADD5-8AC737688C04}"/>
              </a:ext>
            </a:extLst>
          </p:cNvPr>
          <p:cNvSpPr txBox="1"/>
          <p:nvPr/>
        </p:nvSpPr>
        <p:spPr>
          <a:xfrm>
            <a:off x="161757" y="4825373"/>
            <a:ext cx="1944216" cy="338554"/>
          </a:xfrm>
          <a:prstGeom prst="rect">
            <a:avLst/>
          </a:prstGeom>
          <a:noFill/>
        </p:spPr>
        <p:txBody>
          <a:bodyPr wrap="square" rtlCol="0">
            <a:spAutoFit/>
          </a:bodyPr>
          <a:lstStyle/>
          <a:p>
            <a:r>
              <a:rPr lang="en-GB" sz="1600" b="1" dirty="0">
                <a:latin typeface="Calibri" pitchFamily="34" charset="0"/>
                <a:cs typeface="Calibri" pitchFamily="34" charset="0"/>
              </a:rPr>
              <a:t>2018</a:t>
            </a:r>
            <a:r>
              <a:rPr lang="en-GB" sz="1600" b="1" dirty="0">
                <a:latin typeface="Calibri" pitchFamily="34" charset="0"/>
                <a:cs typeface="Calibri" pitchFamily="34" charset="0"/>
                <a:sym typeface="Symbol"/>
              </a:rPr>
              <a:t>-</a:t>
            </a:r>
            <a:r>
              <a:rPr lang="en-GB" sz="1600" b="1" dirty="0">
                <a:latin typeface="Calibri" pitchFamily="34" charset="0"/>
                <a:cs typeface="Calibri" pitchFamily="34" charset="0"/>
              </a:rPr>
              <a:t>2019*</a:t>
            </a:r>
          </a:p>
        </p:txBody>
      </p:sp>
      <p:grpSp>
        <p:nvGrpSpPr>
          <p:cNvPr id="8" name="Group 7">
            <a:extLst>
              <a:ext uri="{FF2B5EF4-FFF2-40B4-BE49-F238E27FC236}">
                <a16:creationId xmlns:a16="http://schemas.microsoft.com/office/drawing/2014/main" id="{B908DA26-E8E4-4215-B773-84B4F664E55C}"/>
              </a:ext>
            </a:extLst>
          </p:cNvPr>
          <p:cNvGrpSpPr/>
          <p:nvPr/>
        </p:nvGrpSpPr>
        <p:grpSpPr>
          <a:xfrm>
            <a:off x="3293025" y="1245490"/>
            <a:ext cx="5580112" cy="508821"/>
            <a:chOff x="0" y="3207327"/>
            <a:chExt cx="9144000" cy="797737"/>
          </a:xfrm>
        </p:grpSpPr>
        <p:pic>
          <p:nvPicPr>
            <p:cNvPr id="9" name="Picture 8">
              <a:extLst>
                <a:ext uri="{FF2B5EF4-FFF2-40B4-BE49-F238E27FC236}">
                  <a16:creationId xmlns:a16="http://schemas.microsoft.com/office/drawing/2014/main" id="{DE063E8E-D006-49D1-86AE-22B11E4AAC0E}"/>
                </a:ext>
              </a:extLst>
            </p:cNvPr>
            <p:cNvPicPr>
              <a:picLocks noChangeAspect="1"/>
            </p:cNvPicPr>
            <p:nvPr/>
          </p:nvPicPr>
          <p:blipFill>
            <a:blip r:embed="rId3"/>
            <a:stretch>
              <a:fillRect/>
            </a:stretch>
          </p:blipFill>
          <p:spPr>
            <a:xfrm>
              <a:off x="0" y="3207327"/>
              <a:ext cx="9144000" cy="443345"/>
            </a:xfrm>
            <a:prstGeom prst="rect">
              <a:avLst/>
            </a:prstGeom>
          </p:spPr>
        </p:pic>
        <p:pic>
          <p:nvPicPr>
            <p:cNvPr id="10" name="Picture 9">
              <a:extLst>
                <a:ext uri="{FF2B5EF4-FFF2-40B4-BE49-F238E27FC236}">
                  <a16:creationId xmlns:a16="http://schemas.microsoft.com/office/drawing/2014/main" id="{1F750683-F8F8-4C38-B6CF-3D61DD8976F8}"/>
                </a:ext>
              </a:extLst>
            </p:cNvPr>
            <p:cNvPicPr>
              <a:picLocks noChangeAspect="1"/>
            </p:cNvPicPr>
            <p:nvPr/>
          </p:nvPicPr>
          <p:blipFill>
            <a:blip r:embed="rId4"/>
            <a:stretch>
              <a:fillRect/>
            </a:stretch>
          </p:blipFill>
          <p:spPr>
            <a:xfrm>
              <a:off x="0" y="3583174"/>
              <a:ext cx="9144000" cy="421890"/>
            </a:xfrm>
            <a:prstGeom prst="rect">
              <a:avLst/>
            </a:prstGeom>
          </p:spPr>
        </p:pic>
      </p:grpSp>
      <p:pic>
        <p:nvPicPr>
          <p:cNvPr id="12" name="Picture 11">
            <a:extLst>
              <a:ext uri="{FF2B5EF4-FFF2-40B4-BE49-F238E27FC236}">
                <a16:creationId xmlns:a16="http://schemas.microsoft.com/office/drawing/2014/main" id="{80B8B177-D004-4149-9EBC-6746D907F1F2}"/>
              </a:ext>
            </a:extLst>
          </p:cNvPr>
          <p:cNvPicPr>
            <a:picLocks noChangeAspect="1"/>
          </p:cNvPicPr>
          <p:nvPr/>
        </p:nvPicPr>
        <p:blipFill>
          <a:blip r:embed="rId5"/>
          <a:stretch>
            <a:fillRect/>
          </a:stretch>
        </p:blipFill>
        <p:spPr>
          <a:xfrm>
            <a:off x="1403648" y="1683644"/>
            <a:ext cx="9945930" cy="2149070"/>
          </a:xfrm>
          <a:prstGeom prst="rect">
            <a:avLst/>
          </a:prstGeom>
        </p:spPr>
      </p:pic>
      <p:sp>
        <p:nvSpPr>
          <p:cNvPr id="11" name="TextBox 10">
            <a:extLst>
              <a:ext uri="{FF2B5EF4-FFF2-40B4-BE49-F238E27FC236}">
                <a16:creationId xmlns:a16="http://schemas.microsoft.com/office/drawing/2014/main" id="{75AEFB52-E164-42B2-8B61-D1F77AC9743C}"/>
              </a:ext>
            </a:extLst>
          </p:cNvPr>
          <p:cNvSpPr txBox="1"/>
          <p:nvPr/>
        </p:nvSpPr>
        <p:spPr>
          <a:xfrm>
            <a:off x="33294" y="5967946"/>
            <a:ext cx="4176927" cy="307777"/>
          </a:xfrm>
          <a:prstGeom prst="rect">
            <a:avLst/>
          </a:prstGeom>
          <a:noFill/>
        </p:spPr>
        <p:txBody>
          <a:bodyPr wrap="square" rtlCol="0">
            <a:spAutoFit/>
          </a:bodyPr>
          <a:lstStyle/>
          <a:p>
            <a:r>
              <a:rPr lang="en-GB" sz="1400" dirty="0"/>
              <a:t>*</a:t>
            </a:r>
            <a:r>
              <a:rPr lang="en-GB" sz="1400" dirty="0">
                <a:effectLst/>
                <a:latin typeface="Segoe UI" panose="020B0502040204020203" pitchFamily="34" charset="0"/>
              </a:rPr>
              <a:t>2020 and 2021 data not available</a:t>
            </a:r>
            <a:endParaRPr lang="en-GB" sz="1400" dirty="0">
              <a:effectLst/>
              <a:latin typeface="Arial" panose="020B0604020202020204" pitchFamily="34" charset="0"/>
            </a:endParaRPr>
          </a:p>
        </p:txBody>
      </p:sp>
    </p:spTree>
    <p:extLst>
      <p:ext uri="{BB962C8B-B14F-4D97-AF65-F5344CB8AC3E}">
        <p14:creationId xmlns:p14="http://schemas.microsoft.com/office/powerpoint/2010/main" val="1475691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BAC7-33ED-4896-A18C-5E4CA2AC2DF7}"/>
              </a:ext>
            </a:extLst>
          </p:cNvPr>
          <p:cNvSpPr>
            <a:spLocks noGrp="1"/>
          </p:cNvSpPr>
          <p:nvPr>
            <p:ph type="title"/>
          </p:nvPr>
        </p:nvSpPr>
        <p:spPr>
          <a:xfrm>
            <a:off x="831850" y="2587192"/>
            <a:ext cx="10515600" cy="590931"/>
          </a:xfrm>
        </p:spPr>
        <p:txBody>
          <a:bodyPr/>
          <a:lstStyle/>
          <a:p>
            <a:r>
              <a:rPr lang="en-GB" dirty="0"/>
              <a:t>Local authority level data</a:t>
            </a:r>
          </a:p>
        </p:txBody>
      </p:sp>
    </p:spTree>
    <p:extLst>
      <p:ext uri="{BB962C8B-B14F-4D97-AF65-F5344CB8AC3E}">
        <p14:creationId xmlns:p14="http://schemas.microsoft.com/office/powerpoint/2010/main" val="3021838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B426-F061-4BAC-86B4-26E67D9BD60E}"/>
              </a:ext>
            </a:extLst>
          </p:cNvPr>
          <p:cNvSpPr txBox="1">
            <a:spLocks/>
          </p:cNvSpPr>
          <p:nvPr/>
        </p:nvSpPr>
        <p:spPr>
          <a:xfrm>
            <a:off x="360000" y="360000"/>
            <a:ext cx="11446163" cy="844839"/>
          </a:xfrm>
          <a:prstGeom prst="rect">
            <a:avLst/>
          </a:prstGeom>
        </p:spPr>
        <p:txBody>
          <a:bodyPr>
            <a:normAutofit fontScale="97500"/>
          </a:bodyPr>
          <a:lst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Obesity Profile on Fingertips</a:t>
            </a:r>
            <a:endParaRPr lang="en-GB" b="0" dirty="0"/>
          </a:p>
        </p:txBody>
      </p:sp>
      <p:sp>
        <p:nvSpPr>
          <p:cNvPr id="3" name="TextBox 2">
            <a:extLst>
              <a:ext uri="{FF2B5EF4-FFF2-40B4-BE49-F238E27FC236}">
                <a16:creationId xmlns:a16="http://schemas.microsoft.com/office/drawing/2014/main" id="{3F526AC2-E48B-47E0-8165-9EA01F52168A}"/>
              </a:ext>
            </a:extLst>
          </p:cNvPr>
          <p:cNvSpPr txBox="1"/>
          <p:nvPr/>
        </p:nvSpPr>
        <p:spPr>
          <a:xfrm>
            <a:off x="7160964" y="1002534"/>
            <a:ext cx="4505899" cy="4801314"/>
          </a:xfrm>
          <a:prstGeom prst="rect">
            <a:avLst/>
          </a:prstGeom>
          <a:noFill/>
        </p:spPr>
        <p:txBody>
          <a:bodyPr wrap="square" rtlCol="0">
            <a:spAutoFit/>
          </a:bodyPr>
          <a:lstStyle/>
          <a:p>
            <a:r>
              <a:rPr lang="en-GB" dirty="0"/>
              <a:t>The </a:t>
            </a:r>
            <a:r>
              <a:rPr lang="en-GB" b="1" dirty="0"/>
              <a:t>Obesity Profile on Fingertips </a:t>
            </a:r>
            <a:r>
              <a:rPr lang="en-GB" dirty="0"/>
              <a:t>displays data from the Active Lives adult survey showing prevalence of overweight and obesity by local authority.</a:t>
            </a:r>
          </a:p>
          <a:p>
            <a:endParaRPr lang="en-GB" dirty="0"/>
          </a:p>
          <a:p>
            <a:r>
              <a:rPr lang="en-GB" dirty="0"/>
              <a:t>Where available, national data is presented split by age, sex, ethnic group, disability, area deprivation, working status, level of education, and socioeconomic class in the Inequalities Data view.</a:t>
            </a:r>
          </a:p>
          <a:p>
            <a:endParaRPr lang="en-GB" dirty="0"/>
          </a:p>
          <a:p>
            <a:r>
              <a:rPr lang="en-GB" dirty="0"/>
              <a:t>Additional contextual indicators are also included showing local authority data relating to obesity and its determinants.</a:t>
            </a:r>
          </a:p>
          <a:p>
            <a:endParaRPr lang="en-GB" dirty="0"/>
          </a:p>
          <a:p>
            <a:r>
              <a:rPr lang="en-GB" dirty="0">
                <a:hlinkClick r:id="rId2"/>
              </a:rPr>
              <a:t>https://fingertips.phe.org.uk/profile/national-child-measurement-programme</a:t>
            </a:r>
            <a:r>
              <a:rPr lang="en-GB" dirty="0"/>
              <a:t> </a:t>
            </a:r>
          </a:p>
        </p:txBody>
      </p:sp>
      <p:pic>
        <p:nvPicPr>
          <p:cNvPr id="5" name="Picture 4">
            <a:extLst>
              <a:ext uri="{FF2B5EF4-FFF2-40B4-BE49-F238E27FC236}">
                <a16:creationId xmlns:a16="http://schemas.microsoft.com/office/drawing/2014/main" id="{E46B96F4-E4BC-491A-91BA-0F485FC78982}"/>
              </a:ext>
            </a:extLst>
          </p:cNvPr>
          <p:cNvPicPr>
            <a:picLocks noChangeAspect="1"/>
          </p:cNvPicPr>
          <p:nvPr/>
        </p:nvPicPr>
        <p:blipFill>
          <a:blip r:embed="rId3"/>
          <a:stretch>
            <a:fillRect/>
          </a:stretch>
        </p:blipFill>
        <p:spPr>
          <a:xfrm>
            <a:off x="482335" y="1002534"/>
            <a:ext cx="6177648" cy="50099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1051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B8859-C083-4576-B8A1-C6AB6CAA9C5D}"/>
              </a:ext>
            </a:extLst>
          </p:cNvPr>
          <p:cNvSpPr>
            <a:spLocks noGrp="1"/>
          </p:cNvSpPr>
          <p:nvPr>
            <p:ph type="title"/>
          </p:nvPr>
        </p:nvSpPr>
        <p:spPr/>
        <p:txBody>
          <a:bodyPr/>
          <a:lstStyle/>
          <a:p>
            <a:r>
              <a:rPr lang="en-GB" dirty="0"/>
              <a:t>Contents</a:t>
            </a:r>
          </a:p>
        </p:txBody>
      </p:sp>
      <p:sp>
        <p:nvSpPr>
          <p:cNvPr id="3" name="Content Placeholder 2">
            <a:extLst>
              <a:ext uri="{FF2B5EF4-FFF2-40B4-BE49-F238E27FC236}">
                <a16:creationId xmlns:a16="http://schemas.microsoft.com/office/drawing/2014/main" id="{A6312FDE-519C-44A5-84E0-806946F6A50F}"/>
              </a:ext>
            </a:extLst>
          </p:cNvPr>
          <p:cNvSpPr>
            <a:spLocks noGrp="1"/>
          </p:cNvSpPr>
          <p:nvPr>
            <p:ph idx="1"/>
          </p:nvPr>
        </p:nvSpPr>
        <p:spPr/>
        <p:txBody>
          <a:bodyPr/>
          <a:lstStyle/>
          <a:p>
            <a:pPr marL="342900" indent="-342900">
              <a:buFont typeface="Arial" panose="020B0604020202020204" pitchFamily="34" charset="0"/>
              <a:buChar char="•"/>
            </a:pPr>
            <a:r>
              <a:rPr lang="en-GB" b="0" dirty="0"/>
              <a:t>Adult body mass index classification </a:t>
            </a:r>
            <a:r>
              <a:rPr lang="en-GB" b="0" dirty="0">
                <a:hlinkClick r:id="rId2" action="ppaction://hlinksldjump"/>
              </a:rPr>
              <a:t>(slide 5)</a:t>
            </a:r>
            <a:endParaRPr lang="en-GB" b="0" dirty="0"/>
          </a:p>
          <a:p>
            <a:pPr marL="342900" indent="-342900">
              <a:buFont typeface="Arial" panose="020B0604020202020204" pitchFamily="34" charset="0"/>
              <a:buChar char="•"/>
            </a:pPr>
            <a:r>
              <a:rPr lang="en-GB" b="0" dirty="0"/>
              <a:t>Latest data showing adult overweight and obesity by age and sex </a:t>
            </a:r>
            <a:r>
              <a:rPr lang="en-GB" b="0" dirty="0">
                <a:hlinkClick r:id="rId3" action="ppaction://hlinksldjump"/>
              </a:rPr>
              <a:t>(slides 6-12)</a:t>
            </a:r>
            <a:endParaRPr lang="en-GB" b="0" dirty="0"/>
          </a:p>
          <a:p>
            <a:pPr marL="342900" indent="-342900">
              <a:buFont typeface="Arial" panose="020B0604020202020204" pitchFamily="34" charset="0"/>
              <a:buChar char="•"/>
            </a:pPr>
            <a:r>
              <a:rPr lang="en-GB" b="0" dirty="0"/>
              <a:t>Trends in adult overweight and obesity </a:t>
            </a:r>
            <a:r>
              <a:rPr lang="en-GB" b="0" dirty="0">
                <a:hlinkClick r:id="rId4" action="ppaction://hlinksldjump"/>
              </a:rPr>
              <a:t>(slides 13-17)</a:t>
            </a:r>
            <a:endParaRPr lang="en-GB" b="0" dirty="0"/>
          </a:p>
          <a:p>
            <a:pPr marL="342900" indent="-342900">
              <a:buFont typeface="Arial" panose="020B0604020202020204" pitchFamily="34" charset="0"/>
              <a:buChar char="•"/>
            </a:pPr>
            <a:r>
              <a:rPr lang="en-GB" b="0" dirty="0"/>
              <a:t>Disparities in adult obesity prevalence </a:t>
            </a:r>
            <a:r>
              <a:rPr lang="en-GB" b="0" dirty="0">
                <a:hlinkClick r:id="rId5" action="ppaction://hlinksldjump"/>
              </a:rPr>
              <a:t>(slides 18-23)</a:t>
            </a:r>
            <a:endParaRPr lang="en-GB" b="0" dirty="0"/>
          </a:p>
          <a:p>
            <a:pPr marL="342900" indent="-342900">
              <a:buFont typeface="Arial" panose="020B0604020202020204" pitchFamily="34" charset="0"/>
              <a:buChar char="•"/>
            </a:pPr>
            <a:r>
              <a:rPr lang="en-GB" b="0" dirty="0"/>
              <a:t>Waist circumference </a:t>
            </a:r>
            <a:r>
              <a:rPr lang="en-GB" b="0" dirty="0">
                <a:hlinkClick r:id="rId6" action="ppaction://hlinksldjump"/>
              </a:rPr>
              <a:t>(slides 24-28)</a:t>
            </a:r>
            <a:endParaRPr lang="en-GB" b="0" dirty="0"/>
          </a:p>
          <a:p>
            <a:pPr marL="342900" indent="-342900">
              <a:buFont typeface="Arial" panose="020B0604020202020204" pitchFamily="34" charset="0"/>
              <a:buChar char="•"/>
            </a:pPr>
            <a:r>
              <a:rPr lang="en-GB" b="0" dirty="0"/>
              <a:t>Health risk using BMI and waist circumference </a:t>
            </a:r>
            <a:r>
              <a:rPr lang="en-GB" b="0" dirty="0">
                <a:hlinkClick r:id="rId7" action="ppaction://hlinksldjump"/>
              </a:rPr>
              <a:t>(slides 29-32)</a:t>
            </a:r>
            <a:endParaRPr lang="en-GB" b="0" dirty="0"/>
          </a:p>
          <a:p>
            <a:pPr marL="342900" indent="-342900">
              <a:buFont typeface="Arial" panose="020B0604020202020204" pitchFamily="34" charset="0"/>
              <a:buChar char="•"/>
            </a:pPr>
            <a:r>
              <a:rPr lang="en-GB" b="0" dirty="0"/>
              <a:t>Local authority data </a:t>
            </a:r>
            <a:r>
              <a:rPr lang="en-GB" b="0" dirty="0">
                <a:hlinkClick r:id="rId8" action="ppaction://hlinksldjump"/>
              </a:rPr>
              <a:t>(slide 33-34)</a:t>
            </a:r>
            <a:endParaRPr lang="en-GB" b="0" dirty="0"/>
          </a:p>
          <a:p>
            <a:endParaRPr lang="en-GB" dirty="0"/>
          </a:p>
        </p:txBody>
      </p:sp>
    </p:spTree>
    <p:extLst>
      <p:ext uri="{BB962C8B-B14F-4D97-AF65-F5344CB8AC3E}">
        <p14:creationId xmlns:p14="http://schemas.microsoft.com/office/powerpoint/2010/main" val="128638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51CD-0F1B-4120-A07C-C5C22F81E2B2}"/>
              </a:ext>
            </a:extLst>
          </p:cNvPr>
          <p:cNvSpPr>
            <a:spLocks noGrp="1"/>
          </p:cNvSpPr>
          <p:nvPr>
            <p:ph type="title"/>
          </p:nvPr>
        </p:nvSpPr>
        <p:spPr/>
        <p:txBody>
          <a:bodyPr/>
          <a:lstStyle/>
          <a:p>
            <a:r>
              <a:rPr lang="en-GB" dirty="0"/>
              <a:t>Adult body mass index classification</a:t>
            </a:r>
          </a:p>
        </p:txBody>
      </p:sp>
      <p:graphicFrame>
        <p:nvGraphicFramePr>
          <p:cNvPr id="4" name="Table 3">
            <a:extLst>
              <a:ext uri="{FF2B5EF4-FFF2-40B4-BE49-F238E27FC236}">
                <a16:creationId xmlns:a16="http://schemas.microsoft.com/office/drawing/2014/main" id="{43D8ABE8-158C-4299-BF2E-73D2179CB25F}"/>
              </a:ext>
            </a:extLst>
          </p:cNvPr>
          <p:cNvGraphicFramePr>
            <a:graphicFrameLocks noGrp="1"/>
          </p:cNvGraphicFramePr>
          <p:nvPr>
            <p:extLst>
              <p:ext uri="{D42A27DB-BD31-4B8C-83A1-F6EECF244321}">
                <p14:modId xmlns:p14="http://schemas.microsoft.com/office/powerpoint/2010/main" val="436727710"/>
              </p:ext>
            </p:extLst>
          </p:nvPr>
        </p:nvGraphicFramePr>
        <p:xfrm>
          <a:off x="2190795" y="2229321"/>
          <a:ext cx="7530254" cy="3221814"/>
        </p:xfrm>
        <a:graphic>
          <a:graphicData uri="http://schemas.openxmlformats.org/drawingml/2006/table">
            <a:tbl>
              <a:tblPr firstRow="1" bandRow="1">
                <a:tableStyleId>{5C22544A-7EE6-4342-B048-85BDC9FD1C3A}</a:tableStyleId>
              </a:tblPr>
              <a:tblGrid>
                <a:gridCol w="3765127">
                  <a:extLst>
                    <a:ext uri="{9D8B030D-6E8A-4147-A177-3AD203B41FA5}">
                      <a16:colId xmlns:a16="http://schemas.microsoft.com/office/drawing/2014/main" val="885842612"/>
                    </a:ext>
                  </a:extLst>
                </a:gridCol>
                <a:gridCol w="3765127">
                  <a:extLst>
                    <a:ext uri="{9D8B030D-6E8A-4147-A177-3AD203B41FA5}">
                      <a16:colId xmlns:a16="http://schemas.microsoft.com/office/drawing/2014/main" val="4244373967"/>
                    </a:ext>
                  </a:extLst>
                </a:gridCol>
              </a:tblGrid>
              <a:tr h="536969">
                <a:tc>
                  <a:txBody>
                    <a:bodyPr/>
                    <a:lstStyle/>
                    <a:p>
                      <a:r>
                        <a:rPr lang="en-GB" dirty="0"/>
                        <a:t>BMI Range</a:t>
                      </a:r>
                    </a:p>
                  </a:txBody>
                  <a:tcPr/>
                </a:tc>
                <a:tc>
                  <a:txBody>
                    <a:bodyPr/>
                    <a:lstStyle/>
                    <a:p>
                      <a:r>
                        <a:rPr lang="en-GB" dirty="0"/>
                        <a:t>BMI Category</a:t>
                      </a:r>
                    </a:p>
                  </a:txBody>
                  <a:tcPr/>
                </a:tc>
                <a:extLst>
                  <a:ext uri="{0D108BD9-81ED-4DB2-BD59-A6C34878D82A}">
                    <a16:rowId xmlns:a16="http://schemas.microsoft.com/office/drawing/2014/main" val="1736796079"/>
                  </a:ext>
                </a:extLst>
              </a:tr>
              <a:tr h="536969">
                <a:tc>
                  <a:txBody>
                    <a:bodyPr/>
                    <a:lstStyle/>
                    <a:p>
                      <a:r>
                        <a:rPr lang="en-GB" dirty="0"/>
                        <a:t>Less than 18.5kg/m</a:t>
                      </a:r>
                      <a:r>
                        <a:rPr lang="en-GB" baseline="30000" dirty="0"/>
                        <a:t>2</a:t>
                      </a:r>
                    </a:p>
                  </a:txBody>
                  <a:tcPr/>
                </a:tc>
                <a:tc>
                  <a:txBody>
                    <a:bodyPr/>
                    <a:lstStyle/>
                    <a:p>
                      <a:r>
                        <a:rPr lang="en-GB" dirty="0"/>
                        <a:t>Underweight</a:t>
                      </a:r>
                    </a:p>
                  </a:txBody>
                  <a:tcPr/>
                </a:tc>
                <a:extLst>
                  <a:ext uri="{0D108BD9-81ED-4DB2-BD59-A6C34878D82A}">
                    <a16:rowId xmlns:a16="http://schemas.microsoft.com/office/drawing/2014/main" val="3549677828"/>
                  </a:ext>
                </a:extLst>
              </a:tr>
              <a:tr h="536969">
                <a:tc>
                  <a:txBody>
                    <a:bodyPr/>
                    <a:lstStyle/>
                    <a:p>
                      <a:r>
                        <a:rPr lang="en-GB" dirty="0"/>
                        <a:t>18.5 to &lt;25kg/m</a:t>
                      </a:r>
                      <a:r>
                        <a:rPr lang="en-GB" baseline="30000" dirty="0"/>
                        <a:t>2</a:t>
                      </a:r>
                      <a:endParaRPr lang="en-GB" dirty="0"/>
                    </a:p>
                  </a:txBody>
                  <a:tcPr/>
                </a:tc>
                <a:tc>
                  <a:txBody>
                    <a:bodyPr/>
                    <a:lstStyle/>
                    <a:p>
                      <a:r>
                        <a:rPr lang="en-GB" dirty="0"/>
                        <a:t>Healthy weight</a:t>
                      </a:r>
                    </a:p>
                  </a:txBody>
                  <a:tcPr/>
                </a:tc>
                <a:extLst>
                  <a:ext uri="{0D108BD9-81ED-4DB2-BD59-A6C34878D82A}">
                    <a16:rowId xmlns:a16="http://schemas.microsoft.com/office/drawing/2014/main" val="620998081"/>
                  </a:ext>
                </a:extLst>
              </a:tr>
              <a:tr h="536969">
                <a:tc>
                  <a:txBody>
                    <a:bodyPr/>
                    <a:lstStyle/>
                    <a:p>
                      <a:r>
                        <a:rPr lang="en-GB" dirty="0"/>
                        <a:t>25 to &lt;30kg/m</a:t>
                      </a:r>
                      <a:r>
                        <a:rPr lang="en-GB" baseline="30000" dirty="0"/>
                        <a:t>2</a:t>
                      </a:r>
                      <a:endParaRPr lang="en-GB" dirty="0"/>
                    </a:p>
                  </a:txBody>
                  <a:tcPr/>
                </a:tc>
                <a:tc>
                  <a:txBody>
                    <a:bodyPr/>
                    <a:lstStyle/>
                    <a:p>
                      <a:r>
                        <a:rPr lang="en-GB" dirty="0"/>
                        <a:t>Overweight</a:t>
                      </a:r>
                    </a:p>
                  </a:txBody>
                  <a:tcPr/>
                </a:tc>
                <a:extLst>
                  <a:ext uri="{0D108BD9-81ED-4DB2-BD59-A6C34878D82A}">
                    <a16:rowId xmlns:a16="http://schemas.microsoft.com/office/drawing/2014/main" val="2427385994"/>
                  </a:ext>
                </a:extLst>
              </a:tr>
              <a:tr h="536969">
                <a:tc>
                  <a:txBody>
                    <a:bodyPr/>
                    <a:lstStyle/>
                    <a:p>
                      <a:r>
                        <a:rPr lang="en-GB" dirty="0"/>
                        <a:t>30kg/m</a:t>
                      </a:r>
                      <a:r>
                        <a:rPr lang="en-GB" baseline="30000" dirty="0"/>
                        <a:t>2 </a:t>
                      </a:r>
                      <a:r>
                        <a:rPr lang="en-GB" dirty="0"/>
                        <a:t>or more</a:t>
                      </a:r>
                    </a:p>
                  </a:txBody>
                  <a:tcPr/>
                </a:tc>
                <a:tc>
                  <a:txBody>
                    <a:bodyPr/>
                    <a:lstStyle/>
                    <a:p>
                      <a:r>
                        <a:rPr lang="en-GB" dirty="0"/>
                        <a:t>Obesity</a:t>
                      </a:r>
                    </a:p>
                  </a:txBody>
                  <a:tcPr/>
                </a:tc>
                <a:extLst>
                  <a:ext uri="{0D108BD9-81ED-4DB2-BD59-A6C34878D82A}">
                    <a16:rowId xmlns:a16="http://schemas.microsoft.com/office/drawing/2014/main" val="1188842813"/>
                  </a:ext>
                </a:extLst>
              </a:tr>
              <a:tr h="536969">
                <a:tc>
                  <a:txBody>
                    <a:bodyPr/>
                    <a:lstStyle/>
                    <a:p>
                      <a:r>
                        <a:rPr lang="en-GB" dirty="0"/>
                        <a:t>40kg/m</a:t>
                      </a:r>
                      <a:r>
                        <a:rPr lang="en-GB" baseline="30000" dirty="0"/>
                        <a:t>2</a:t>
                      </a:r>
                      <a:r>
                        <a:rPr lang="en-GB" dirty="0"/>
                        <a:t> or more</a:t>
                      </a:r>
                    </a:p>
                  </a:txBody>
                  <a:tcPr/>
                </a:tc>
                <a:tc>
                  <a:txBody>
                    <a:bodyPr/>
                    <a:lstStyle/>
                    <a:p>
                      <a:r>
                        <a:rPr lang="en-GB" dirty="0"/>
                        <a:t>Severe obesity</a:t>
                      </a:r>
                    </a:p>
                  </a:txBody>
                  <a:tcPr/>
                </a:tc>
                <a:extLst>
                  <a:ext uri="{0D108BD9-81ED-4DB2-BD59-A6C34878D82A}">
                    <a16:rowId xmlns:a16="http://schemas.microsoft.com/office/drawing/2014/main" val="2635912153"/>
                  </a:ext>
                </a:extLst>
              </a:tr>
            </a:tbl>
          </a:graphicData>
        </a:graphic>
      </p:graphicFrame>
      <p:sp>
        <p:nvSpPr>
          <p:cNvPr id="5" name="Rectangle 4">
            <a:extLst>
              <a:ext uri="{FF2B5EF4-FFF2-40B4-BE49-F238E27FC236}">
                <a16:creationId xmlns:a16="http://schemas.microsoft.com/office/drawing/2014/main" id="{71224D56-B1BA-4EEA-B6A0-9DE4E9C9A264}"/>
              </a:ext>
            </a:extLst>
          </p:cNvPr>
          <p:cNvSpPr/>
          <p:nvPr/>
        </p:nvSpPr>
        <p:spPr>
          <a:xfrm>
            <a:off x="539551" y="5844420"/>
            <a:ext cx="7308303" cy="307777"/>
          </a:xfrm>
          <a:prstGeom prst="rect">
            <a:avLst/>
          </a:prstGeom>
        </p:spPr>
        <p:txBody>
          <a:bodyPr wrap="square">
            <a:spAutoFit/>
          </a:bodyPr>
          <a:lstStyle/>
          <a:p>
            <a:r>
              <a:rPr lang="en-GB" sz="1400" dirty="0">
                <a:hlinkClick r:id="rId2"/>
              </a:rPr>
              <a:t>https://www.nice.org.uk/guidance/cg189/ifp/chapter/Obesity-and-being-overweight</a:t>
            </a:r>
            <a:endParaRPr lang="en-GB" sz="1400" dirty="0"/>
          </a:p>
        </p:txBody>
      </p:sp>
      <p:sp>
        <p:nvSpPr>
          <p:cNvPr id="6" name="Rectangle 5">
            <a:extLst>
              <a:ext uri="{FF2B5EF4-FFF2-40B4-BE49-F238E27FC236}">
                <a16:creationId xmlns:a16="http://schemas.microsoft.com/office/drawing/2014/main" id="{80875F63-C133-47D4-8A46-ABB7104F64F9}"/>
              </a:ext>
            </a:extLst>
          </p:cNvPr>
          <p:cNvSpPr/>
          <p:nvPr/>
        </p:nvSpPr>
        <p:spPr>
          <a:xfrm>
            <a:off x="539551" y="1363021"/>
            <a:ext cx="10832743" cy="646331"/>
          </a:xfrm>
          <a:prstGeom prst="rect">
            <a:avLst/>
          </a:prstGeom>
        </p:spPr>
        <p:txBody>
          <a:bodyPr wrap="square">
            <a:spAutoFit/>
          </a:bodyPr>
          <a:lstStyle/>
          <a:p>
            <a:r>
              <a:rPr lang="en-GB" dirty="0"/>
              <a:t>In this presentation of data body mass index (BMI) is classified according to the following table, using BMI thresholds for adults recommended by the National Institute for Health and Care Excellence (NICE).</a:t>
            </a:r>
          </a:p>
        </p:txBody>
      </p:sp>
    </p:spTree>
    <p:extLst>
      <p:ext uri="{BB962C8B-B14F-4D97-AF65-F5344CB8AC3E}">
        <p14:creationId xmlns:p14="http://schemas.microsoft.com/office/powerpoint/2010/main" val="78455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 uri="{C183D7F6-B498-43B3-948B-1728B52AA6E4}">
                <adec:decorative xmlns:adec="http://schemas.microsoft.com/office/drawing/2017/decorative" val="1"/>
              </a:ext>
            </a:extLst>
          </p:cNvPr>
          <p:cNvSpPr>
            <a:spLocks noGrp="1"/>
          </p:cNvSpPr>
          <p:nvPr>
            <p:ph type="title"/>
          </p:nvPr>
        </p:nvSpPr>
        <p:spPr>
          <a:xfrm>
            <a:off x="831850" y="2587192"/>
            <a:ext cx="10515600" cy="1089529"/>
          </a:xfrm>
        </p:spPr>
        <p:txBody>
          <a:bodyPr/>
          <a:lstStyle/>
          <a:p>
            <a:r>
              <a:rPr lang="en-GB" dirty="0"/>
              <a:t>Latest data showing the prevalence of overweight and obesity by age and sex</a:t>
            </a:r>
          </a:p>
        </p:txBody>
      </p:sp>
    </p:spTree>
    <p:extLst>
      <p:ext uri="{BB962C8B-B14F-4D97-AF65-F5344CB8AC3E}">
        <p14:creationId xmlns:p14="http://schemas.microsoft.com/office/powerpoint/2010/main" val="2510644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8F4B-3CB2-4CF6-A703-4395174F7FF2}"/>
              </a:ext>
            </a:extLst>
          </p:cNvPr>
          <p:cNvSpPr>
            <a:spLocks noGrp="1"/>
          </p:cNvSpPr>
          <p:nvPr>
            <p:ph type="title"/>
          </p:nvPr>
        </p:nvSpPr>
        <p:spPr/>
        <p:txBody>
          <a:bodyPr>
            <a:normAutofit fontScale="90000"/>
          </a:bodyPr>
          <a:lstStyle/>
          <a:p>
            <a:r>
              <a:rPr lang="en-GB" dirty="0"/>
              <a:t>Prevalence of overweight and obesity</a:t>
            </a:r>
            <a:br>
              <a:rPr lang="en-GB" dirty="0"/>
            </a:br>
            <a:r>
              <a:rPr lang="en-GB" sz="2700" b="0" dirty="0"/>
              <a:t>Health Survey for England 2021*</a:t>
            </a:r>
            <a:endParaRPr lang="en-GB" b="0" dirty="0"/>
          </a:p>
        </p:txBody>
      </p:sp>
      <p:sp>
        <p:nvSpPr>
          <p:cNvPr id="4" name="Rectangle 3">
            <a:extLst>
              <a:ext uri="{FF2B5EF4-FFF2-40B4-BE49-F238E27FC236}">
                <a16:creationId xmlns:a16="http://schemas.microsoft.com/office/drawing/2014/main" id="{373DAAC2-BF52-44E5-A519-71293BD483EA}"/>
              </a:ext>
            </a:extLst>
          </p:cNvPr>
          <p:cNvSpPr>
            <a:spLocks noChangeArrowheads="1"/>
          </p:cNvSpPr>
          <p:nvPr/>
        </p:nvSpPr>
        <p:spPr bwMode="auto">
          <a:xfrm>
            <a:off x="360000" y="3674653"/>
            <a:ext cx="842493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a:ln>
                  <a:noFill/>
                </a:ln>
                <a:effectLst/>
                <a:latin typeface="Arial" pitchFamily="34" charset="0"/>
                <a:ea typeface="Calibri" pitchFamily="34" charset="0"/>
                <a:cs typeface="Arial" pitchFamily="34" charset="0"/>
              </a:rPr>
              <a:t>In 2021 almost </a:t>
            </a:r>
            <a:r>
              <a:rPr kumimoji="0" lang="en-GB" b="1" i="0" u="none" strike="noStrike" cap="none" normalizeH="0" baseline="0" dirty="0">
                <a:ln>
                  <a:noFill/>
                </a:ln>
                <a:effectLst/>
                <a:latin typeface="Arial" pitchFamily="34" charset="0"/>
                <a:ea typeface="Calibri" pitchFamily="34" charset="0"/>
                <a:cs typeface="Arial" pitchFamily="34" charset="0"/>
              </a:rPr>
              <a:t>7 out of 10 </a:t>
            </a:r>
            <a:r>
              <a:rPr kumimoji="0" lang="en-GB" b="1" i="0" u="none" strike="noStrike" cap="none" normalizeH="0" baseline="0" dirty="0">
                <a:ln>
                  <a:noFill/>
                </a:ln>
                <a:solidFill>
                  <a:srgbClr val="00AE9E"/>
                </a:solidFill>
                <a:effectLst/>
                <a:latin typeface="Arial" pitchFamily="34" charset="0"/>
                <a:ea typeface="Calibri" pitchFamily="34" charset="0"/>
                <a:cs typeface="Arial" pitchFamily="34" charset="0"/>
              </a:rPr>
              <a:t>men</a:t>
            </a:r>
            <a:r>
              <a:rPr kumimoji="0" lang="en-GB" i="0" u="none" strike="noStrike" cap="none" normalizeH="0" baseline="0" dirty="0">
                <a:ln>
                  <a:noFill/>
                </a:ln>
                <a:solidFill>
                  <a:schemeClr val="tx1">
                    <a:lumMod val="75000"/>
                    <a:lumOff val="25000"/>
                  </a:schemeClr>
                </a:solidFill>
                <a:effectLst/>
                <a:latin typeface="Arial" pitchFamily="34" charset="0"/>
                <a:ea typeface="Calibri" pitchFamily="34" charset="0"/>
                <a:cs typeface="Arial" pitchFamily="34" charset="0"/>
              </a:rPr>
              <a:t> </a:t>
            </a:r>
            <a:r>
              <a:rPr kumimoji="0" lang="en-GB" i="0" u="none" strike="noStrike" cap="none" normalizeH="0" baseline="0" dirty="0">
                <a:ln>
                  <a:noFill/>
                </a:ln>
                <a:effectLst/>
                <a:latin typeface="Arial" pitchFamily="34" charset="0"/>
                <a:ea typeface="Calibri" pitchFamily="34" charset="0"/>
                <a:cs typeface="Arial" pitchFamily="34" charset="0"/>
              </a:rPr>
              <a:t>were overweight or living with obesity (68.6%)</a:t>
            </a:r>
            <a:endParaRPr kumimoji="0" lang="en-GB" i="0" u="none" strike="noStrike" cap="none" normalizeH="0" baseline="0" dirty="0">
              <a:ln>
                <a:noFill/>
              </a:ln>
              <a:effectLst/>
              <a:latin typeface="Arial" pitchFamily="34" charset="0"/>
              <a:cs typeface="Arial" pitchFamily="34" charset="0"/>
            </a:endParaRPr>
          </a:p>
        </p:txBody>
      </p:sp>
      <p:pic>
        <p:nvPicPr>
          <p:cNvPr id="8" name="Picture 7">
            <a:extLst>
              <a:ext uri="{FF2B5EF4-FFF2-40B4-BE49-F238E27FC236}">
                <a16:creationId xmlns:a16="http://schemas.microsoft.com/office/drawing/2014/main" id="{FD5B6A20-8DE8-4D7E-A64B-637003A1A163}"/>
              </a:ext>
            </a:extLst>
          </p:cNvPr>
          <p:cNvPicPr>
            <a:picLocks noChangeAspect="1"/>
          </p:cNvPicPr>
          <p:nvPr/>
        </p:nvPicPr>
        <p:blipFill>
          <a:blip r:embed="rId2"/>
          <a:stretch>
            <a:fillRect/>
          </a:stretch>
        </p:blipFill>
        <p:spPr>
          <a:xfrm>
            <a:off x="1599434" y="4122314"/>
            <a:ext cx="8428712" cy="1856926"/>
          </a:xfrm>
          <a:prstGeom prst="rect">
            <a:avLst/>
          </a:prstGeom>
        </p:spPr>
      </p:pic>
      <p:sp>
        <p:nvSpPr>
          <p:cNvPr id="5" name="Rectangle 4">
            <a:extLst>
              <a:ext uri="{FF2B5EF4-FFF2-40B4-BE49-F238E27FC236}">
                <a16:creationId xmlns:a16="http://schemas.microsoft.com/office/drawing/2014/main" id="{E73993A2-9352-4189-AAFD-74EDD4048C25}"/>
              </a:ext>
            </a:extLst>
          </p:cNvPr>
          <p:cNvSpPr>
            <a:spLocks noChangeArrowheads="1"/>
          </p:cNvSpPr>
          <p:nvPr/>
        </p:nvSpPr>
        <p:spPr bwMode="auto">
          <a:xfrm>
            <a:off x="360000" y="1259879"/>
            <a:ext cx="852028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dirty="0">
                <a:latin typeface="Arial" pitchFamily="34" charset="0"/>
                <a:ea typeface="Calibri" pitchFamily="34" charset="0"/>
                <a:cs typeface="Arial" pitchFamily="34" charset="0"/>
              </a:rPr>
              <a:t>In 2021 almost </a:t>
            </a:r>
            <a:r>
              <a:rPr kumimoji="0" lang="en-GB" b="1" i="0" u="none" strike="noStrike" cap="none" normalizeH="0" baseline="0" dirty="0">
                <a:ln>
                  <a:noFill/>
                </a:ln>
                <a:effectLst/>
                <a:latin typeface="Arial" pitchFamily="34" charset="0"/>
                <a:ea typeface="Calibri" pitchFamily="34" charset="0"/>
                <a:cs typeface="Arial" pitchFamily="34" charset="0"/>
              </a:rPr>
              <a:t>6 out of 10 </a:t>
            </a:r>
            <a:r>
              <a:rPr kumimoji="0" lang="en-GB" b="1" i="0" u="none" strike="noStrike" cap="none" normalizeH="0" baseline="0" dirty="0">
                <a:ln>
                  <a:noFill/>
                </a:ln>
                <a:solidFill>
                  <a:srgbClr val="98002E"/>
                </a:solidFill>
                <a:effectLst/>
                <a:latin typeface="Arial" pitchFamily="34" charset="0"/>
                <a:ea typeface="Calibri" pitchFamily="34" charset="0"/>
                <a:cs typeface="Arial" pitchFamily="34" charset="0"/>
              </a:rPr>
              <a:t>women</a:t>
            </a:r>
            <a:r>
              <a:rPr kumimoji="0" lang="en-GB" i="0" u="none" strike="noStrike" cap="none" normalizeH="0" baseline="0" dirty="0">
                <a:ln>
                  <a:noFill/>
                </a:ln>
                <a:solidFill>
                  <a:schemeClr val="accent2">
                    <a:lumMod val="60000"/>
                    <a:lumOff val="40000"/>
                  </a:schemeClr>
                </a:solidFill>
                <a:effectLst/>
                <a:latin typeface="Arial" pitchFamily="34" charset="0"/>
                <a:ea typeface="Calibri" pitchFamily="34" charset="0"/>
                <a:cs typeface="Arial" pitchFamily="34" charset="0"/>
              </a:rPr>
              <a:t> </a:t>
            </a:r>
            <a:r>
              <a:rPr kumimoji="0" lang="en-GB" i="0" u="none" strike="noStrike" cap="none" normalizeH="0" baseline="0" dirty="0">
                <a:ln>
                  <a:noFill/>
                </a:ln>
                <a:effectLst/>
                <a:latin typeface="Arial" pitchFamily="34" charset="0"/>
                <a:ea typeface="Calibri" pitchFamily="34" charset="0"/>
                <a:cs typeface="Arial" pitchFamily="34" charset="0"/>
              </a:rPr>
              <a:t>were overweight or living with obesity (59.0%)</a:t>
            </a:r>
            <a:endParaRPr kumimoji="0" lang="en-GB" i="0" u="none" strike="noStrike" cap="none" normalizeH="0" baseline="0" dirty="0">
              <a:ln>
                <a:noFill/>
              </a:ln>
              <a:effectLst/>
              <a:latin typeface="Arial" pitchFamily="34" charset="0"/>
              <a:cs typeface="Arial" pitchFamily="34" charset="0"/>
            </a:endParaRPr>
          </a:p>
        </p:txBody>
      </p:sp>
      <p:pic>
        <p:nvPicPr>
          <p:cNvPr id="12" name="Picture 11">
            <a:extLst>
              <a:ext uri="{FF2B5EF4-FFF2-40B4-BE49-F238E27FC236}">
                <a16:creationId xmlns:a16="http://schemas.microsoft.com/office/drawing/2014/main" id="{4DB28B26-22FA-4027-9B2D-4BB74567B042}"/>
              </a:ext>
            </a:extLst>
          </p:cNvPr>
          <p:cNvPicPr>
            <a:picLocks noChangeAspect="1"/>
          </p:cNvPicPr>
          <p:nvPr/>
        </p:nvPicPr>
        <p:blipFill>
          <a:blip r:embed="rId3"/>
          <a:stretch>
            <a:fillRect/>
          </a:stretch>
        </p:blipFill>
        <p:spPr>
          <a:xfrm>
            <a:off x="1538031" y="1621516"/>
            <a:ext cx="8705096" cy="1916808"/>
          </a:xfrm>
          <a:prstGeom prst="rect">
            <a:avLst/>
          </a:prstGeom>
        </p:spPr>
      </p:pic>
      <p:sp>
        <p:nvSpPr>
          <p:cNvPr id="7" name="TextBox 6">
            <a:extLst>
              <a:ext uri="{FF2B5EF4-FFF2-40B4-BE49-F238E27FC236}">
                <a16:creationId xmlns:a16="http://schemas.microsoft.com/office/drawing/2014/main" id="{D23AC7AA-CFD3-4435-B79B-F37D05374037}"/>
              </a:ext>
            </a:extLst>
          </p:cNvPr>
          <p:cNvSpPr txBox="1"/>
          <p:nvPr/>
        </p:nvSpPr>
        <p:spPr>
          <a:xfrm>
            <a:off x="7906327" y="5974103"/>
            <a:ext cx="4176927" cy="307777"/>
          </a:xfrm>
          <a:prstGeom prst="rect">
            <a:avLst/>
          </a:prstGeom>
          <a:noFill/>
        </p:spPr>
        <p:txBody>
          <a:bodyPr wrap="square" rtlCol="0">
            <a:spAutoFit/>
          </a:bodyPr>
          <a:lstStyle/>
          <a:p>
            <a:pPr algn="r"/>
            <a:r>
              <a:rPr lang="en-GB" sz="1400" dirty="0"/>
              <a:t>*</a:t>
            </a:r>
            <a:r>
              <a:rPr lang="en-GB" sz="1400" dirty="0">
                <a:effectLst/>
                <a:latin typeface="Segoe UI" panose="020B0502040204020203" pitchFamily="34" charset="0"/>
              </a:rPr>
              <a:t>2021 data not comparable with previous years</a:t>
            </a:r>
            <a:endParaRPr lang="en-GB" sz="1400" dirty="0">
              <a:effectLst/>
              <a:latin typeface="Arial" panose="020B0604020202020204" pitchFamily="34" charset="0"/>
            </a:endParaRPr>
          </a:p>
        </p:txBody>
      </p:sp>
    </p:spTree>
    <p:extLst>
      <p:ext uri="{BB962C8B-B14F-4D97-AF65-F5344CB8AC3E}">
        <p14:creationId xmlns:p14="http://schemas.microsoft.com/office/powerpoint/2010/main" val="338520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7FD9BF-8261-45EB-8E09-11DE65423FDC}"/>
              </a:ext>
            </a:extLst>
          </p:cNvPr>
          <p:cNvSpPr>
            <a:spLocks noGrp="1"/>
          </p:cNvSpPr>
          <p:nvPr>
            <p:ph type="title"/>
          </p:nvPr>
        </p:nvSpPr>
        <p:spPr>
          <a:xfrm>
            <a:off x="360000" y="360000"/>
            <a:ext cx="11446163" cy="844839"/>
          </a:xfrm>
        </p:spPr>
        <p:txBody>
          <a:bodyPr>
            <a:normAutofit fontScale="90000"/>
          </a:bodyPr>
          <a:lstStyle/>
          <a:p>
            <a:r>
              <a:rPr lang="en-GB" dirty="0"/>
              <a:t>Prevalence of obesity</a:t>
            </a:r>
            <a:br>
              <a:rPr lang="en-GB" dirty="0"/>
            </a:br>
            <a:r>
              <a:rPr lang="en-GB" sz="2700" b="0" dirty="0"/>
              <a:t>Health Survey for England 2021*</a:t>
            </a:r>
            <a:endParaRPr lang="en-GB" b="0" dirty="0"/>
          </a:p>
        </p:txBody>
      </p:sp>
      <p:sp>
        <p:nvSpPr>
          <p:cNvPr id="6" name="Rectangle 3">
            <a:extLst>
              <a:ext uri="{FF2B5EF4-FFF2-40B4-BE49-F238E27FC236}">
                <a16:creationId xmlns:a16="http://schemas.microsoft.com/office/drawing/2014/main" id="{77514D21-D873-41C8-91CB-CE20EAF9DC9D}"/>
              </a:ext>
            </a:extLst>
          </p:cNvPr>
          <p:cNvSpPr>
            <a:spLocks noChangeArrowheads="1"/>
          </p:cNvSpPr>
          <p:nvPr/>
        </p:nvSpPr>
        <p:spPr bwMode="auto">
          <a:xfrm>
            <a:off x="359710" y="3712318"/>
            <a:ext cx="842493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a:ln>
                  <a:noFill/>
                </a:ln>
                <a:effectLst/>
                <a:latin typeface="Arial" pitchFamily="34" charset="0"/>
                <a:ea typeface="Calibri" pitchFamily="34" charset="0"/>
                <a:cs typeface="Arial" pitchFamily="34" charset="0"/>
              </a:rPr>
              <a:t>In 2021 more than </a:t>
            </a:r>
            <a:r>
              <a:rPr kumimoji="0" lang="en-GB" b="1" i="0" u="none" strike="noStrike" cap="none" normalizeH="0" baseline="0" dirty="0">
                <a:ln>
                  <a:noFill/>
                </a:ln>
                <a:effectLst/>
                <a:latin typeface="Arial" pitchFamily="34" charset="0"/>
                <a:ea typeface="Calibri" pitchFamily="34" charset="0"/>
                <a:cs typeface="Arial" pitchFamily="34" charset="0"/>
              </a:rPr>
              <a:t>2 out of 10 </a:t>
            </a:r>
            <a:r>
              <a:rPr kumimoji="0" lang="en-GB" b="1" i="0" u="none" strike="noStrike" cap="none" normalizeH="0" baseline="0" dirty="0">
                <a:ln>
                  <a:noFill/>
                </a:ln>
                <a:solidFill>
                  <a:srgbClr val="00AE9E"/>
                </a:solidFill>
                <a:effectLst/>
                <a:latin typeface="Arial" pitchFamily="34" charset="0"/>
                <a:ea typeface="Calibri" pitchFamily="34" charset="0"/>
                <a:cs typeface="Arial" pitchFamily="34" charset="0"/>
              </a:rPr>
              <a:t>men</a:t>
            </a:r>
            <a:r>
              <a:rPr kumimoji="0" lang="en-GB" i="0" u="none" strike="noStrike" cap="none" normalizeH="0" baseline="0" dirty="0">
                <a:ln>
                  <a:noFill/>
                </a:ln>
                <a:solidFill>
                  <a:schemeClr val="tx1">
                    <a:lumMod val="75000"/>
                    <a:lumOff val="25000"/>
                  </a:schemeClr>
                </a:solidFill>
                <a:effectLst/>
                <a:latin typeface="Arial" pitchFamily="34" charset="0"/>
                <a:ea typeface="Calibri" pitchFamily="34" charset="0"/>
                <a:cs typeface="Arial" pitchFamily="34" charset="0"/>
              </a:rPr>
              <a:t> </a:t>
            </a:r>
            <a:r>
              <a:rPr kumimoji="0" lang="en-GB" i="0" u="none" strike="noStrike" cap="none" normalizeH="0" baseline="0" dirty="0">
                <a:ln>
                  <a:noFill/>
                </a:ln>
                <a:effectLst/>
                <a:latin typeface="Arial" pitchFamily="34" charset="0"/>
                <a:ea typeface="Calibri" pitchFamily="34" charset="0"/>
                <a:cs typeface="Arial" pitchFamily="34" charset="0"/>
              </a:rPr>
              <a:t>were living with obesity (</a:t>
            </a:r>
            <a:r>
              <a:rPr lang="en-GB" dirty="0">
                <a:latin typeface="Arial" pitchFamily="34" charset="0"/>
                <a:ea typeface="Calibri" pitchFamily="34" charset="0"/>
                <a:cs typeface="Arial" pitchFamily="34" charset="0"/>
              </a:rPr>
              <a:t>25.4</a:t>
            </a:r>
            <a:r>
              <a:rPr kumimoji="0" lang="en-GB" i="0" u="none" strike="noStrike" cap="none" normalizeH="0" baseline="0" dirty="0">
                <a:ln>
                  <a:noFill/>
                </a:ln>
                <a:effectLst/>
                <a:latin typeface="Arial" pitchFamily="34" charset="0"/>
                <a:ea typeface="Calibri" pitchFamily="34" charset="0"/>
                <a:cs typeface="Arial" pitchFamily="34" charset="0"/>
              </a:rPr>
              <a:t>%)</a:t>
            </a:r>
            <a:endParaRPr kumimoji="0" lang="en-GB" i="0" u="none" strike="noStrike" cap="none" normalizeH="0" baseline="0" dirty="0">
              <a:ln>
                <a:noFill/>
              </a:ln>
              <a:effectLst/>
              <a:latin typeface="Arial" pitchFamily="34" charset="0"/>
              <a:cs typeface="Arial" pitchFamily="34" charset="0"/>
            </a:endParaRPr>
          </a:p>
        </p:txBody>
      </p:sp>
      <p:sp>
        <p:nvSpPr>
          <p:cNvPr id="7" name="Rectangle 4">
            <a:extLst>
              <a:ext uri="{FF2B5EF4-FFF2-40B4-BE49-F238E27FC236}">
                <a16:creationId xmlns:a16="http://schemas.microsoft.com/office/drawing/2014/main" id="{DFC872FF-99CB-45C7-96E7-4CF45DB2EFD4}"/>
              </a:ext>
            </a:extLst>
          </p:cNvPr>
          <p:cNvSpPr>
            <a:spLocks noChangeArrowheads="1"/>
          </p:cNvSpPr>
          <p:nvPr/>
        </p:nvSpPr>
        <p:spPr bwMode="auto">
          <a:xfrm>
            <a:off x="360000" y="1223474"/>
            <a:ext cx="707116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dirty="0">
                <a:latin typeface="Arial" pitchFamily="34" charset="0"/>
                <a:ea typeface="Calibri" pitchFamily="34" charset="0"/>
                <a:cs typeface="Arial" pitchFamily="34" charset="0"/>
              </a:rPr>
              <a:t>In 2021 almost </a:t>
            </a:r>
            <a:r>
              <a:rPr lang="en-GB" b="1" dirty="0">
                <a:latin typeface="Arial" pitchFamily="34" charset="0"/>
                <a:ea typeface="Calibri" pitchFamily="34" charset="0"/>
                <a:cs typeface="Arial" pitchFamily="34" charset="0"/>
              </a:rPr>
              <a:t>3</a:t>
            </a:r>
            <a:r>
              <a:rPr kumimoji="0" lang="en-GB" b="1" i="0" u="none" strike="noStrike" cap="none" normalizeH="0" baseline="0" dirty="0">
                <a:ln>
                  <a:noFill/>
                </a:ln>
                <a:effectLst/>
                <a:latin typeface="Arial" pitchFamily="34" charset="0"/>
                <a:ea typeface="Calibri" pitchFamily="34" charset="0"/>
                <a:cs typeface="Arial" pitchFamily="34" charset="0"/>
              </a:rPr>
              <a:t> out of 10 </a:t>
            </a:r>
            <a:r>
              <a:rPr kumimoji="0" lang="en-GB" b="1" i="0" u="none" strike="noStrike" cap="none" normalizeH="0" baseline="0" dirty="0">
                <a:ln>
                  <a:noFill/>
                </a:ln>
                <a:solidFill>
                  <a:srgbClr val="98002E"/>
                </a:solidFill>
                <a:effectLst/>
                <a:latin typeface="Arial" pitchFamily="34" charset="0"/>
                <a:ea typeface="Calibri" pitchFamily="34" charset="0"/>
                <a:cs typeface="Arial" pitchFamily="34" charset="0"/>
              </a:rPr>
              <a:t>women</a:t>
            </a:r>
            <a:r>
              <a:rPr kumimoji="0" lang="en-GB" i="0" u="none" strike="noStrike" cap="none" normalizeH="0" baseline="0" dirty="0">
                <a:ln>
                  <a:noFill/>
                </a:ln>
                <a:solidFill>
                  <a:schemeClr val="accent2">
                    <a:lumMod val="60000"/>
                    <a:lumOff val="40000"/>
                  </a:schemeClr>
                </a:solidFill>
                <a:effectLst/>
                <a:latin typeface="Arial" pitchFamily="34" charset="0"/>
                <a:ea typeface="Calibri" pitchFamily="34" charset="0"/>
                <a:cs typeface="Arial" pitchFamily="34" charset="0"/>
              </a:rPr>
              <a:t> </a:t>
            </a:r>
            <a:r>
              <a:rPr kumimoji="0" lang="en-GB" i="0" u="none" strike="noStrike" cap="none" normalizeH="0" baseline="0" dirty="0">
                <a:ln>
                  <a:noFill/>
                </a:ln>
                <a:effectLst/>
                <a:latin typeface="Arial" pitchFamily="34" charset="0"/>
                <a:ea typeface="Calibri" pitchFamily="34" charset="0"/>
                <a:cs typeface="Arial" pitchFamily="34" charset="0"/>
              </a:rPr>
              <a:t>were living with obesity (</a:t>
            </a:r>
            <a:r>
              <a:rPr lang="en-GB" dirty="0">
                <a:latin typeface="Arial" pitchFamily="34" charset="0"/>
                <a:ea typeface="Calibri" pitchFamily="34" charset="0"/>
                <a:cs typeface="Arial" pitchFamily="34" charset="0"/>
              </a:rPr>
              <a:t>26.5</a:t>
            </a:r>
            <a:r>
              <a:rPr kumimoji="0" lang="en-GB" i="0" u="none" strike="noStrike" cap="none" normalizeH="0" baseline="0" dirty="0">
                <a:ln>
                  <a:noFill/>
                </a:ln>
                <a:effectLst/>
                <a:latin typeface="Arial" pitchFamily="34" charset="0"/>
                <a:ea typeface="Calibri" pitchFamily="34" charset="0"/>
                <a:cs typeface="Arial" pitchFamily="34" charset="0"/>
              </a:rPr>
              <a:t>%)</a:t>
            </a:r>
            <a:endParaRPr kumimoji="0" lang="en-GB" i="0" u="none" strike="noStrike" cap="none" normalizeH="0" baseline="0" dirty="0">
              <a:ln>
                <a:noFill/>
              </a:ln>
              <a:effectLst/>
              <a:latin typeface="Arial" pitchFamily="34" charset="0"/>
              <a:cs typeface="Arial" pitchFamily="34" charset="0"/>
            </a:endParaRPr>
          </a:p>
        </p:txBody>
      </p:sp>
      <p:pic>
        <p:nvPicPr>
          <p:cNvPr id="12" name="Picture 11">
            <a:extLst>
              <a:ext uri="{FF2B5EF4-FFF2-40B4-BE49-F238E27FC236}">
                <a16:creationId xmlns:a16="http://schemas.microsoft.com/office/drawing/2014/main" id="{0E954288-C825-434A-9180-1F1512B3ED28}"/>
              </a:ext>
            </a:extLst>
          </p:cNvPr>
          <p:cNvPicPr>
            <a:picLocks noChangeAspect="1"/>
          </p:cNvPicPr>
          <p:nvPr/>
        </p:nvPicPr>
        <p:blipFill>
          <a:blip r:embed="rId2"/>
          <a:stretch>
            <a:fillRect/>
          </a:stretch>
        </p:blipFill>
        <p:spPr>
          <a:xfrm>
            <a:off x="1717190" y="1581984"/>
            <a:ext cx="8727622" cy="1930300"/>
          </a:xfrm>
          <a:prstGeom prst="rect">
            <a:avLst/>
          </a:prstGeom>
        </p:spPr>
      </p:pic>
      <p:pic>
        <p:nvPicPr>
          <p:cNvPr id="14" name="Picture 13">
            <a:extLst>
              <a:ext uri="{FF2B5EF4-FFF2-40B4-BE49-F238E27FC236}">
                <a16:creationId xmlns:a16="http://schemas.microsoft.com/office/drawing/2014/main" id="{EE74CBD9-DD89-49CB-83DA-B81261C8D2E8}"/>
              </a:ext>
            </a:extLst>
          </p:cNvPr>
          <p:cNvPicPr>
            <a:picLocks noChangeAspect="1"/>
          </p:cNvPicPr>
          <p:nvPr/>
        </p:nvPicPr>
        <p:blipFill>
          <a:blip r:embed="rId3"/>
          <a:stretch>
            <a:fillRect/>
          </a:stretch>
        </p:blipFill>
        <p:spPr>
          <a:xfrm>
            <a:off x="1745093" y="4087368"/>
            <a:ext cx="8701234" cy="1867462"/>
          </a:xfrm>
          <a:prstGeom prst="rect">
            <a:avLst/>
          </a:prstGeom>
        </p:spPr>
      </p:pic>
      <p:sp>
        <p:nvSpPr>
          <p:cNvPr id="8" name="TextBox 7">
            <a:extLst>
              <a:ext uri="{FF2B5EF4-FFF2-40B4-BE49-F238E27FC236}">
                <a16:creationId xmlns:a16="http://schemas.microsoft.com/office/drawing/2014/main" id="{D3EA88E9-8173-40F2-9FE0-23C17921F5A7}"/>
              </a:ext>
            </a:extLst>
          </p:cNvPr>
          <p:cNvSpPr txBox="1"/>
          <p:nvPr/>
        </p:nvSpPr>
        <p:spPr>
          <a:xfrm>
            <a:off x="7906327" y="5974103"/>
            <a:ext cx="4176927" cy="307777"/>
          </a:xfrm>
          <a:prstGeom prst="rect">
            <a:avLst/>
          </a:prstGeom>
          <a:noFill/>
        </p:spPr>
        <p:txBody>
          <a:bodyPr wrap="square" rtlCol="0">
            <a:spAutoFit/>
          </a:bodyPr>
          <a:lstStyle/>
          <a:p>
            <a:pPr algn="r"/>
            <a:r>
              <a:rPr lang="en-GB" sz="1400" dirty="0"/>
              <a:t>*</a:t>
            </a:r>
            <a:r>
              <a:rPr lang="en-GB" sz="1400" dirty="0">
                <a:effectLst/>
                <a:latin typeface="Segoe UI" panose="020B0502040204020203" pitchFamily="34" charset="0"/>
              </a:rPr>
              <a:t>2021 data not comparable with previous years</a:t>
            </a:r>
            <a:endParaRPr lang="en-GB" sz="1400" dirty="0">
              <a:effectLst/>
              <a:latin typeface="Arial" panose="020B0604020202020204" pitchFamily="34" charset="0"/>
            </a:endParaRPr>
          </a:p>
        </p:txBody>
      </p:sp>
    </p:spTree>
    <p:extLst>
      <p:ext uri="{BB962C8B-B14F-4D97-AF65-F5344CB8AC3E}">
        <p14:creationId xmlns:p14="http://schemas.microsoft.com/office/powerpoint/2010/main" val="274671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719-CBF3-4F90-84FB-D1951A00AF72}"/>
              </a:ext>
            </a:extLst>
          </p:cNvPr>
          <p:cNvSpPr>
            <a:spLocks noGrp="1"/>
          </p:cNvSpPr>
          <p:nvPr>
            <p:ph type="title"/>
          </p:nvPr>
        </p:nvSpPr>
        <p:spPr/>
        <p:txBody>
          <a:bodyPr>
            <a:normAutofit fontScale="90000"/>
          </a:bodyPr>
          <a:lstStyle/>
          <a:p>
            <a:r>
              <a:rPr lang="en-GB" dirty="0"/>
              <a:t>Prevalence of overweight and obesity by age: women</a:t>
            </a:r>
            <a:br>
              <a:rPr lang="en-GB" dirty="0"/>
            </a:br>
            <a:r>
              <a:rPr lang="en-GB" sz="2700" b="0" dirty="0"/>
              <a:t>Health Survey for England 2021*</a:t>
            </a:r>
            <a:endParaRPr lang="en-GB" b="0" dirty="0"/>
          </a:p>
        </p:txBody>
      </p:sp>
      <p:pic>
        <p:nvPicPr>
          <p:cNvPr id="6" name="Picture 5">
            <a:extLst>
              <a:ext uri="{FF2B5EF4-FFF2-40B4-BE49-F238E27FC236}">
                <a16:creationId xmlns:a16="http://schemas.microsoft.com/office/drawing/2014/main" id="{A20316AB-C594-45C6-88B3-79652CB9A0F0}"/>
              </a:ext>
            </a:extLst>
          </p:cNvPr>
          <p:cNvPicPr>
            <a:picLocks noChangeAspect="1"/>
          </p:cNvPicPr>
          <p:nvPr/>
        </p:nvPicPr>
        <p:blipFill rotWithShape="1">
          <a:blip r:embed="rId2"/>
          <a:srcRect b="3695"/>
          <a:stretch/>
        </p:blipFill>
        <p:spPr>
          <a:xfrm>
            <a:off x="886690" y="1306999"/>
            <a:ext cx="9923819" cy="4558092"/>
          </a:xfrm>
          <a:prstGeom prst="rect">
            <a:avLst/>
          </a:prstGeom>
        </p:spPr>
      </p:pic>
      <p:sp>
        <p:nvSpPr>
          <p:cNvPr id="5" name="TextBox 4">
            <a:extLst>
              <a:ext uri="{FF2B5EF4-FFF2-40B4-BE49-F238E27FC236}">
                <a16:creationId xmlns:a16="http://schemas.microsoft.com/office/drawing/2014/main" id="{CF481BB5-8E66-40AC-92FF-B31713F0AF28}"/>
              </a:ext>
            </a:extLst>
          </p:cNvPr>
          <p:cNvSpPr txBox="1"/>
          <p:nvPr/>
        </p:nvSpPr>
        <p:spPr>
          <a:xfrm>
            <a:off x="7906327" y="5974103"/>
            <a:ext cx="4176927" cy="307777"/>
          </a:xfrm>
          <a:prstGeom prst="rect">
            <a:avLst/>
          </a:prstGeom>
          <a:noFill/>
        </p:spPr>
        <p:txBody>
          <a:bodyPr wrap="square" rtlCol="0">
            <a:spAutoFit/>
          </a:bodyPr>
          <a:lstStyle/>
          <a:p>
            <a:pPr algn="r"/>
            <a:r>
              <a:rPr lang="en-GB" sz="1400" dirty="0"/>
              <a:t>*</a:t>
            </a:r>
            <a:r>
              <a:rPr lang="en-GB" sz="1400" dirty="0">
                <a:effectLst/>
                <a:latin typeface="Segoe UI" panose="020B0502040204020203" pitchFamily="34" charset="0"/>
              </a:rPr>
              <a:t>2021 data not comparable with previous years</a:t>
            </a:r>
            <a:endParaRPr lang="en-GB" sz="1400" dirty="0">
              <a:effectLst/>
              <a:latin typeface="Arial" panose="020B0604020202020204" pitchFamily="34" charset="0"/>
            </a:endParaRPr>
          </a:p>
        </p:txBody>
      </p:sp>
    </p:spTree>
    <p:extLst>
      <p:ext uri="{BB962C8B-B14F-4D97-AF65-F5344CB8AC3E}">
        <p14:creationId xmlns:p14="http://schemas.microsoft.com/office/powerpoint/2010/main" val="1263107206"/>
      </p:ext>
    </p:extLst>
  </p:cSld>
  <p:clrMapOvr>
    <a:masterClrMapping/>
  </p:clrMapOvr>
</p:sld>
</file>

<file path=ppt/theme/theme1.xml><?xml version="1.0" encoding="utf-8"?>
<a:theme xmlns:a="http://schemas.openxmlformats.org/drawingml/2006/main" name="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691CB87DDBD64C8FD32887379E2DE8" ma:contentTypeVersion="2" ma:contentTypeDescription="Create a new document." ma:contentTypeScope="" ma:versionID="6c6125754fbf54bc567fb74c0ecaf9d9">
  <xsd:schema xmlns:xsd="http://www.w3.org/2001/XMLSchema" xmlns:xs="http://www.w3.org/2001/XMLSchema" xmlns:p="http://schemas.microsoft.com/office/2006/metadata/properties" xmlns:ns2="661984a6-da6b-4af6-b4e6-6f7afbeb6463" targetNamespace="http://schemas.microsoft.com/office/2006/metadata/properties" ma:root="true" ma:fieldsID="cfe130b71bfb92979c0c642dcc999c6a" ns2:_="">
    <xsd:import namespace="661984a6-da6b-4af6-b4e6-6f7afbeb646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984a6-da6b-4af6-b4e6-6f7afbeb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01928B-49FB-47A0-9219-0EA580F6D4F9}">
  <ds:schemaRefs>
    <ds:schemaRef ds:uri="http://schemas.microsoft.com/sharepoint/v3/contenttype/forms"/>
  </ds:schemaRefs>
</ds:datastoreItem>
</file>

<file path=customXml/itemProps2.xml><?xml version="1.0" encoding="utf-8"?>
<ds:datastoreItem xmlns:ds="http://schemas.openxmlformats.org/officeDocument/2006/customXml" ds:itemID="{527B10D4-AE28-4530-8230-D3D349426C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1984a6-da6b-4af6-b4e6-6f7afbeb6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A39846-9C1D-4718-8C31-BE7B3FD5E9F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FINAL DHSC PPT</Template>
  <TotalTime>1009</TotalTime>
  <Words>1512</Words>
  <Application>Microsoft Macintosh PowerPoint</Application>
  <PresentationFormat>Widescreen</PresentationFormat>
  <Paragraphs>134</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Segoe UI</vt:lpstr>
      <vt:lpstr>Office Theme</vt:lpstr>
      <vt:lpstr>Patterns and trends in adult obesity</vt:lpstr>
      <vt:lpstr>Introduction</vt:lpstr>
      <vt:lpstr>Health Survey for England (HSE)</vt:lpstr>
      <vt:lpstr>Contents</vt:lpstr>
      <vt:lpstr>Adult body mass index classification</vt:lpstr>
      <vt:lpstr>Latest data showing the prevalence of overweight and obesity by age and sex</vt:lpstr>
      <vt:lpstr>Prevalence of overweight and obesity Health Survey for England 2021*</vt:lpstr>
      <vt:lpstr>Prevalence of obesity Health Survey for England 2021*</vt:lpstr>
      <vt:lpstr>Prevalence of overweight and obesity by age: women Health Survey for England 2021*</vt:lpstr>
      <vt:lpstr>Prevalence of overweight and obesity by age: men Health Survey for England 2021*</vt:lpstr>
      <vt:lpstr>Adult BMI status by sex Health Survey for England 2019* </vt:lpstr>
      <vt:lpstr>Adult BMI status by sex Health Survey for England 2019*</vt:lpstr>
      <vt:lpstr>Trends in adult overweight and obesity</vt:lpstr>
      <vt:lpstr>Prevalence of obesity Health Survey for England 1993 to 2019* (three-year averages)</vt:lpstr>
      <vt:lpstr>Prevalence of overweight (including obesity) Health Survey for England 1993 to 2019* (three-year averages)</vt:lpstr>
      <vt:lpstr>Prevalence of severe obesity Health Survey for England 1993 to 2019* (three-year averages)</vt:lpstr>
      <vt:lpstr>Change in the distribution of BMI in adults aged 18 and over Health Survey for England 1991 to 1993 and 2016 to 2018</vt:lpstr>
      <vt:lpstr>Disparities in obesity prevalence</vt:lpstr>
      <vt:lpstr>Adult obesity prevalence by deprivation Health Survey for England 2019*</vt:lpstr>
      <vt:lpstr>Adult obesity prevalence by household income Health Survey for England 2017*</vt:lpstr>
      <vt:lpstr>Adult obesity prevalence by ethnic group: Women Health Survey for England 2011 to 2019* combined</vt:lpstr>
      <vt:lpstr>Adult obesity prevalence by ethnic group: Men Health Survey for England 2011 to 2019* combined</vt:lpstr>
      <vt:lpstr>Adult obesity prevalence by region Health Survey for England 2019*</vt:lpstr>
      <vt:lpstr>Waist circumference</vt:lpstr>
      <vt:lpstr>Adult mean waist circumference Health Survey for England 2019*</vt:lpstr>
      <vt:lpstr>Adult very high waist circumference Health Survey for England 2019*</vt:lpstr>
      <vt:lpstr>Adult very high waist circumference by age and sex Health Survey for England 2019*</vt:lpstr>
      <vt:lpstr>Trend in very high waist circumference among adults Health Survey for England 1993 to 2019*</vt:lpstr>
      <vt:lpstr>Health risk using BMI and waist circumference</vt:lpstr>
      <vt:lpstr>Health risk categories Health Survey for England/ NICE</vt:lpstr>
      <vt:lpstr>Trend in prevalence of health risk categories Health Survey for England 1993 to 2019*</vt:lpstr>
      <vt:lpstr>Change in prevalence of health risk categories Health Survey for England</vt:lpstr>
      <vt:lpstr>Local authority level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Subject]</dc:subject>
  <dc:creator>Eamyodsin, Nicole</dc:creator>
  <cp:keywords>[Add keywords]; DHSC; PowerPoint Presentation;</cp:keywords>
  <cp:lastModifiedBy>grant ralston</cp:lastModifiedBy>
  <cp:revision>46</cp:revision>
  <dcterms:created xsi:type="dcterms:W3CDTF">2018-09-10T12:23:38Z</dcterms:created>
  <dcterms:modified xsi:type="dcterms:W3CDTF">2023-03-08T09:13:53Z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0x01010025691CB87DDBD64C8FD32887379E2DE8</vt:lpwstr>
  </property>
</Properties>
</file>